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02" r:id="rId2"/>
    <p:sldId id="404" r:id="rId3"/>
    <p:sldId id="405" r:id="rId4"/>
    <p:sldId id="406" r:id="rId5"/>
    <p:sldId id="407" r:id="rId6"/>
    <p:sldId id="408" r:id="rId7"/>
    <p:sldId id="409" r:id="rId8"/>
    <p:sldId id="410" r:id="rId9"/>
    <p:sldId id="411" r:id="rId10"/>
    <p:sldId id="412" r:id="rId11"/>
    <p:sldId id="413" r:id="rId12"/>
    <p:sldId id="421" r:id="rId13"/>
    <p:sldId id="422" r:id="rId14"/>
    <p:sldId id="423" r:id="rId15"/>
    <p:sldId id="424" r:id="rId16"/>
    <p:sldId id="425" r:id="rId17"/>
  </p:sldIdLst>
  <p:sldSz cx="12192000" cy="6858000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Frutiger LT Com 45 Light" panose="020B0303030504090204" charset="0"/>
      <p:regular r:id="rId25"/>
      <p:bold r:id="rId26"/>
      <p:italic r:id="rId27"/>
      <p:boldItalic r:id="rId28"/>
    </p:embeddedFont>
    <p:embeddedFont>
      <p:font typeface="Frutiger LT Com 65 Bold" panose="020B0803030504020204" charset="0"/>
      <p:bold r:id="rId29"/>
    </p:embeddedFont>
    <p:embeddedFont>
      <p:font typeface="Frutiger LT Com 75 Black" panose="020B0A03040504030204" charset="0"/>
      <p:bold r:id="rId30"/>
    </p:embeddedFont>
  </p:embeddedFontLst>
  <p:custDataLst>
    <p:tags r:id="rId3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utomated Application Optimal Battery System Design" id="{70963E41-2F88-4367-BABF-F6FA7167BB1A}">
          <p14:sldIdLst>
            <p14:sldId id="402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21"/>
          </p14:sldIdLst>
        </p14:section>
        <p14:section name="Drawings" id="{E7761EC5-D06B-41F0-B10E-C529E7277340}">
          <p14:sldIdLst>
            <p14:sldId id="422"/>
            <p14:sldId id="423"/>
            <p14:sldId id="424"/>
            <p14:sldId id="4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9E9"/>
    <a:srgbClr val="EBF1BD"/>
    <a:srgbClr val="FCE3BD"/>
    <a:srgbClr val="FFF0F2"/>
    <a:srgbClr val="FFFFFF"/>
    <a:srgbClr val="FF9900"/>
    <a:srgbClr val="00779A"/>
    <a:srgbClr val="1C768F"/>
    <a:srgbClr val="09B2AC"/>
    <a:srgbClr val="014A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29" autoAdjust="0"/>
    <p:restoredTop sz="97420" autoAdjust="0"/>
  </p:normalViewPr>
  <p:slideViewPr>
    <p:cSldViewPr snapToGrid="0" showGuides="1">
      <p:cViewPr>
        <p:scale>
          <a:sx n="100" d="100"/>
          <a:sy n="100" d="100"/>
        </p:scale>
        <p:origin x="18" y="528"/>
      </p:cViewPr>
      <p:guideLst/>
    </p:cSldViewPr>
  </p:slideViewPr>
  <p:outlineViewPr>
    <p:cViewPr>
      <p:scale>
        <a:sx n="33" d="100"/>
        <a:sy n="33" d="100"/>
      </p:scale>
      <p:origin x="0" y="-4324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670"/>
    </p:cViewPr>
  </p:sorterViewPr>
  <p:notesViewPr>
    <p:cSldViewPr snapToGrid="0">
      <p:cViewPr varScale="1">
        <p:scale>
          <a:sx n="80" d="100"/>
          <a:sy n="80" d="100"/>
        </p:scale>
        <p:origin x="28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028EFDA-A75E-49AB-9C1C-E96D5D8201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DB3184-593B-4E78-B58C-DA62E4A2A4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1B798-6D2C-417B-AF46-ECB70983C150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15F87B-7E94-4DDB-9703-3B62B77C5F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C9CA73-2501-4D43-9D8D-E09D9E3F3D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51251-5CB6-4896-AAF1-C5E7C80339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449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0A665-AB63-487C-A689-A96D5AA0C86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5821" y="1143000"/>
            <a:ext cx="3946358" cy="221982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29F0A-9DE2-44AB-9A84-CC28BAF7B3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6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kern="1200">
        <a:solidFill>
          <a:schemeClr val="accent1"/>
        </a:solidFill>
        <a:latin typeface="+mj-lt"/>
        <a:ea typeface="+mn-ea"/>
        <a:cs typeface="+mn-cs"/>
      </a:defRPr>
    </a:lvl1pPr>
    <a:lvl2pPr marL="180975" indent="-180975" algn="l" defTabSz="914400" rtl="0" eaLnBrk="1" latinLnBrk="0" hangingPunct="1">
      <a:buClr>
        <a:schemeClr val="accent1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buClr>
        <a:schemeClr val="bg2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buClr>
        <a:schemeClr val="bg2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2313" indent="-180975" algn="l" defTabSz="914400" rtl="0" eaLnBrk="1" latinLnBrk="0" hangingPunct="1">
      <a:buClr>
        <a:schemeClr val="bg2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38081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8" y="2836283"/>
            <a:ext cx="5916612" cy="3148592"/>
          </a:xfrm>
          <a:gradFill flip="none" rotWithShape="1">
            <a:gsLst>
              <a:gs pos="34000">
                <a:srgbClr val="00779A"/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983B20-CF3E-4EB7-8ABD-887696F49A4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16C07838-03B5-4C2E-BA5A-E4DA50AA9ED7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758628-A8B7-4C0C-9D76-AB8C3683620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93D0D8-808F-4B9D-9E74-3D2864287D2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7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ild 2/3 randabfa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33059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5B6287E-4A4F-4439-B422-A23539B26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700213"/>
            <a:ext cx="6794500" cy="4457904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3149600"/>
            <a:ext cx="5916612" cy="2176723"/>
          </a:xfrm>
          <a:gradFill flip="none" rotWithShape="1">
            <a:gsLst>
              <a:gs pos="34000">
                <a:srgbClr val="00779A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Zahl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Kapitelüberschrift, Frutiger LT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Com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Bold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, 16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pt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B97AB-0648-4C20-81AF-315192BB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8CF3FD1A-1D27-41F1-9CA0-1DB93D823FF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3BE4811-7E1F-4A38-A626-DE8A4BAE5FFD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E2CAD830-41D2-49E6-9A6C-8B30840C615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31C2822D-ACBC-46C4-BC5F-37D1A4BC045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49B4F5-3985-40FA-BB6F-4069C03E55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 b="0">
                <a:solidFill>
                  <a:schemeClr val="accent2"/>
                </a:solidFill>
                <a:latin typeface="+mn-lt"/>
              </a:defRPr>
            </a:lvl1pPr>
            <a:lvl2pPr>
              <a:defRPr sz="2400" b="1"/>
            </a:lvl2pPr>
            <a:lvl3pPr>
              <a:defRPr sz="2400" b="1"/>
            </a:lvl3pPr>
            <a:lvl4pPr>
              <a:defRPr sz="2400" b="1"/>
            </a:lvl4pPr>
            <a:lvl5pPr>
              <a:defRPr sz="2400" b="1"/>
            </a:lvl5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3413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eschreibun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3226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5B6287E-4A4F-4439-B422-A23539B26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4" y="1700213"/>
            <a:ext cx="6315075" cy="4284662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3149600"/>
            <a:ext cx="5916612" cy="1622533"/>
          </a:xfrm>
          <a:gradFill flip="none" rotWithShape="1">
            <a:gsLst>
              <a:gs pos="34000">
                <a:srgbClr val="1C768F">
                  <a:alpha val="94902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2000" b="1">
                <a:solidFill>
                  <a:schemeClr val="bg1"/>
                </a:solidFill>
              </a:defRPr>
            </a:lvl1pPr>
            <a:lvl2pPr>
              <a:lnSpc>
                <a:spcPts val="2420"/>
              </a:lnSpc>
              <a:spcAft>
                <a:spcPts val="0"/>
              </a:spcAft>
              <a:defRPr sz="28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 b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Kapitelüberschrift, Frutiger </a:t>
            </a:r>
            <a:r>
              <a:rPr lang="de-DE" dirty="0" err="1"/>
              <a:t>Bold</a:t>
            </a:r>
            <a:r>
              <a:rPr lang="de-DE" dirty="0"/>
              <a:t> 20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Frutiger LT </a:t>
            </a:r>
            <a:r>
              <a:rPr lang="de-DE" dirty="0" err="1"/>
              <a:t>Com</a:t>
            </a:r>
            <a:r>
              <a:rPr lang="de-DE" dirty="0"/>
              <a:t> Light 16 </a:t>
            </a:r>
            <a:r>
              <a:rPr lang="de-DE" dirty="0" err="1"/>
              <a:t>pt</a:t>
            </a:r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B97AB-0648-4C20-81AF-315192BB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57475347-60C7-4275-87BB-E0A043A5396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7EA5C6C-8420-46FB-883A-7592441C4432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262368A1-9617-47E7-A038-2429D81091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CAF98EC-E908-46DA-A386-F0D4232D418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00B162-5CE1-4081-9F76-7824B5C171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 b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91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953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eschreib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F8DCC3F-E343-4E3F-B16A-B6051F15F1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0015" b="18610"/>
          <a:stretch/>
        </p:blipFill>
        <p:spPr>
          <a:xfrm>
            <a:off x="0" y="1"/>
            <a:ext cx="12192000" cy="6151957"/>
          </a:xfrm>
          <a:prstGeom prst="rect">
            <a:avLst/>
          </a:prstGeom>
        </p:spPr>
      </p:pic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6657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198" y="1999174"/>
            <a:ext cx="7346583" cy="1731243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Kapitelnummer 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</a:t>
            </a:r>
            <a:br>
              <a:rPr lang="de-DE" dirty="0"/>
            </a:br>
            <a:r>
              <a:rPr lang="de-DE" dirty="0"/>
              <a:t>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75AC2F-D644-43D9-B982-47D14AE5066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335E8D9-81E7-47D1-BDEC-F3D5B1748847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6" name="Copyright Fraunhofer">
            <a:extLst>
              <a:ext uri="{FF2B5EF4-FFF2-40B4-BE49-F238E27FC236}">
                <a16:creationId xmlns:a16="http://schemas.microsoft.com/office/drawing/2014/main" id="{F09CF1CB-7C21-4B1B-8641-DD8AC9A83CB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AB71B0-9D5B-4CFF-97F3-7D9E421F2DA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69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eschreib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982447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0EB8D40A-176A-4C73-94E8-E4F599039B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158116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198" y="1999174"/>
            <a:ext cx="7346585" cy="1731243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Kapitelnummer 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</a:t>
            </a:r>
            <a:br>
              <a:rPr lang="de-DE" dirty="0"/>
            </a:br>
            <a:r>
              <a:rPr lang="de-DE" dirty="0"/>
              <a:t>32 </a:t>
            </a:r>
            <a:r>
              <a:rPr lang="de-DE" dirty="0" err="1"/>
              <a:t>pt</a:t>
            </a:r>
            <a:r>
              <a:rPr lang="de-DE" dirty="0"/>
              <a:t>,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2AD05C7-382B-438D-B349-2F1CC8C2BCC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775C5F6-6661-409F-BD44-163AC3EC5673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6" name="Copyright Fraunhofer">
            <a:extLst>
              <a:ext uri="{FF2B5EF4-FFF2-40B4-BE49-F238E27FC236}">
                <a16:creationId xmlns:a16="http://schemas.microsoft.com/office/drawing/2014/main" id="{F4113842-5E3F-4997-8349-B76EB457E53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428535-A26E-4A75-A2D0-95960DB6BCF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660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1 Spalte | klein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73EB3F1D-68CC-4D42-88C6-FD85199577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16082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242AEA7-0D8C-4AD8-8EEC-63FF8206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3660-B8D8-47A1-91CB-666CA2C1960D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8" name="Copyright Fraunhofer">
            <a:extLst>
              <a:ext uri="{FF2B5EF4-FFF2-40B4-BE49-F238E27FC236}">
                <a16:creationId xmlns:a16="http://schemas.microsoft.com/office/drawing/2014/main" id="{3BFD0A8D-1DCE-43F0-A5E3-4221FF17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680CF9D-E06C-44A3-9743-D9D200F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A281D1-4D07-42EA-89AA-EA4C03EDB0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5573968-5EC4-45D8-B356-9D2C25D2EC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11233150" cy="264059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83814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421640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DDBBD9DA-78F9-4E62-A16F-A3EAEE48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44E8C-4530-4E95-ADF5-774227465903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9" name="Copyright Fraunhofer">
            <a:extLst>
              <a:ext uri="{FF2B5EF4-FFF2-40B4-BE49-F238E27FC236}">
                <a16:creationId xmlns:a16="http://schemas.microsoft.com/office/drawing/2014/main" id="{68024DD5-D614-4E40-8330-76F9312A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4063AB9-A95E-44E6-BF4C-CF2983312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4FD133-02A3-4CCE-886B-5D61839C1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89D932-8DCF-4ABE-8120-3CC2C601E5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7715D3E-BD63-49BD-96CA-087D6CFC2D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5388" y="1703388"/>
            <a:ext cx="5437187" cy="2640595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542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9BFEDD4-0A61-4DAA-847E-5542C0836B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870035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A3A3249-3413-4CB5-A695-6373FE34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433F8-1ADD-4229-AD40-5D0D7FCA0D0E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8" name="Copyright Fraunhofer">
            <a:extLst>
              <a:ext uri="{FF2B5EF4-FFF2-40B4-BE49-F238E27FC236}">
                <a16:creationId xmlns:a16="http://schemas.microsoft.com/office/drawing/2014/main" id="{97173DEC-80BC-41B9-97B7-7718E8E27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BA71267-E3FD-4A93-BE1B-8DD36105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1153CC-8B9B-4F23-A87D-CDC7D540D2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/>
              <a:t>Subline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AA71AE-8A22-4F1C-8598-F96615B92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3492500" cy="2640595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F587FD1-7E1D-43C5-AEEB-11FB82BEE6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288" y="1703388"/>
            <a:ext cx="3492500" cy="2640595"/>
          </a:xfrm>
        </p:spPr>
        <p:txBody>
          <a:bodyPr/>
          <a:lstStyle>
            <a:lvl9pPr>
              <a:buAutoNum type="arabicPeriod"/>
              <a:defRPr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D288D47-B1E2-4566-B8EC-6D108A6952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0075" y="1703388"/>
            <a:ext cx="3492500" cy="2740025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82182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02" userDrawn="1">
          <p15:clr>
            <a:srgbClr val="FBAE40"/>
          </p15:clr>
        </p15:guide>
        <p15:guide id="2" pos="2729" userDrawn="1">
          <p15:clr>
            <a:srgbClr val="FBAE40"/>
          </p15:clr>
        </p15:guide>
        <p15:guide id="3" pos="4929" userDrawn="1">
          <p15:clr>
            <a:srgbClr val="FBAE40"/>
          </p15:clr>
        </p15:guide>
        <p15:guide id="4" pos="517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4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7879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61F0DBA5-C1B0-44DC-A359-F53055D1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ED2E-115C-499B-B6C0-9CE04C4E112A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13" name="Copyright Fraunhofer">
            <a:extLst>
              <a:ext uri="{FF2B5EF4-FFF2-40B4-BE49-F238E27FC236}">
                <a16:creationId xmlns:a16="http://schemas.microsoft.com/office/drawing/2014/main" id="{3A411D1E-2AF9-4CC5-AEC7-0C6DF157F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28F296-FF06-4CDF-A47F-F729AA31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C0110F-2625-4571-AE19-B8D78EAA1F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EF34A9-6B75-4492-8A12-35A87E55C8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2520950" cy="2932112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E310D88-98AF-4753-BFFB-0D7937A972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5663" y="1703388"/>
            <a:ext cx="2520950" cy="2911438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BED3F47-FB9A-471A-8A6D-C6AC2320A9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5388" y="1703388"/>
            <a:ext cx="2520950" cy="2911438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4C0EBAA-DEB8-42ED-9FF0-97A1433AEB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91625" y="1703388"/>
            <a:ext cx="2520950" cy="2911438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47060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  <p15:guide id="3" pos="2139" userDrawn="1">
          <p15:clr>
            <a:srgbClr val="FBAE40"/>
          </p15:clr>
        </p15:guide>
        <p15:guide id="4" pos="1890" userDrawn="1">
          <p15:clr>
            <a:srgbClr val="FBAE40"/>
          </p15:clr>
        </p15:guide>
        <p15:guide id="5" pos="5541" userDrawn="1">
          <p15:clr>
            <a:srgbClr val="FBAE40"/>
          </p15:clr>
        </p15:guide>
        <p15:guide id="6" pos="579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33CE2A8B-DF0C-4ED8-B188-C82210FB66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24408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6">
            <a:extLst>
              <a:ext uri="{FF2B5EF4-FFF2-40B4-BE49-F238E27FC236}">
                <a16:creationId xmlns:a16="http://schemas.microsoft.com/office/drawing/2014/main" id="{2593715C-3DC0-4E6F-AC38-9875A9DF0C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5388" y="0"/>
            <a:ext cx="5916612" cy="6158116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EB5820C-E708-4B83-B2D5-A17747D22EE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5363A48-E760-4CA4-BA64-D41441112ACC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D2144230-B8EC-476B-931A-D0CD27889E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1FBFD26-99E1-4A8F-A74A-F6ADF2E2D8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6DB4C6-EB43-4DAF-85FB-3D5502FB7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5437188" cy="382733"/>
          </a:xfrm>
        </p:spPr>
        <p:txBody>
          <a:bodyPr vert="horz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38F142-8C02-4935-B629-B6251A26C1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778321"/>
            <a:ext cx="5437188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4FD108-BE77-4119-8953-7B3B60E98A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78808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3 Spal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D3ED57BE-37A9-4D96-8E88-2396C11862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18074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1458B9F-36A1-41C9-BED5-48660CBF7B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0075" y="0"/>
            <a:ext cx="3971925" cy="6158116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A55FE10-1600-4EC9-BD53-2AD0F1FF5A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C94579E-4C67-4624-AE83-DFC8CD5FCDFA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3F46C379-14E1-4C3E-81B3-2514BD91D6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983DEDE-C1BC-4CFF-B990-BF9CE174A5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CF28B4-14C0-46CF-91E6-E56862CBC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7345363" cy="382733"/>
          </a:xfrm>
        </p:spPr>
        <p:txBody>
          <a:bodyPr vert="horz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E1F331-B496-4BC0-8505-F35F3C57A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778321"/>
            <a:ext cx="7345363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813626-B371-440A-B685-32C7597133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199" y="1703388"/>
            <a:ext cx="3492500" cy="2640595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2D2D81B-2964-4DEB-9973-66C95A1B00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2288" y="1703388"/>
            <a:ext cx="3492500" cy="2619375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4584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02" userDrawn="1">
          <p15:clr>
            <a:srgbClr val="FBAE40"/>
          </p15:clr>
        </p15:guide>
        <p15:guide id="2" pos="2729" userDrawn="1">
          <p15:clr>
            <a:srgbClr val="FBAE40"/>
          </p15:clr>
        </p15:guide>
        <p15:guide id="3" pos="4929" userDrawn="1">
          <p15:clr>
            <a:srgbClr val="FBAE40"/>
          </p15:clr>
        </p15:guide>
        <p15:guide id="4" pos="517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0905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002996"/>
            <a:ext cx="5916612" cy="2981879"/>
          </a:xfrm>
          <a:gradFill flip="none" rotWithShape="1">
            <a:gsLst>
              <a:gs pos="34000">
                <a:srgbClr val="1D7790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68778D-8BC8-464B-A800-1D1791A3726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69C616C7-8A35-46A5-90BB-9643BCDD326F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5260CBB-BBBF-4BD2-A2B2-E16FB43BCE8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9F131B-2B68-425B-8FFF-8D359E0D5DD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5236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mit Info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3DC8D38B-C18B-45D1-977E-43D6AADFE7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2209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3DC8D38B-C18B-45D1-977E-43D6AADFE7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6B3DBCD-172B-459C-8C97-521B96028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700213"/>
            <a:ext cx="5916613" cy="4284662"/>
          </a:xfrm>
          <a:gradFill flip="none" rotWithShape="1">
            <a:gsLst>
              <a:gs pos="34000">
                <a:srgbClr val="1E7992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288000" rIns="288000" bIns="288000" numCol="1" spcCol="360000">
            <a:noAutofit/>
          </a:bodyPr>
          <a:lstStyle>
            <a:lvl1pPr>
              <a:spcAft>
                <a:spcPts val="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spcAft>
                <a:spcPts val="600"/>
              </a:spcAft>
              <a:defRPr sz="208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buAutoNum type="arabicPeriod"/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4F9B75C-F431-4271-A789-357B552F17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5388" y="1700213"/>
            <a:ext cx="5437187" cy="2777299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7C33152-44C8-4D5F-8A14-F5A77C4509A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08EC9C3-F559-450C-89C1-359F1DD5EF62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10" name="Copyright Fraunhofer">
            <a:extLst>
              <a:ext uri="{FF2B5EF4-FFF2-40B4-BE49-F238E27FC236}">
                <a16:creationId xmlns:a16="http://schemas.microsoft.com/office/drawing/2014/main" id="{E4293628-7C4E-4B40-9C44-4455388844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82CBCEFF-ED55-43F4-840E-11635FF54F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0EAC44-6B23-48D7-9382-254ECE95C3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6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BAB6549-3007-4962-B8D4-52ECE4823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1824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hteck 21">
            <a:extLst>
              <a:ext uri="{FF2B5EF4-FFF2-40B4-BE49-F238E27FC236}">
                <a16:creationId xmlns:a16="http://schemas.microsoft.com/office/drawing/2014/main" id="{30FDEE22-4D74-4924-86C5-CF41B7A9F583}"/>
              </a:ext>
            </a:extLst>
          </p:cNvPr>
          <p:cNvSpPr/>
          <p:nvPr userDrawn="1"/>
        </p:nvSpPr>
        <p:spPr bwMode="gray">
          <a:xfrm>
            <a:off x="479425" y="1206230"/>
            <a:ext cx="473886" cy="8754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ABC3893-E6D0-4680-9CDB-B7D76C158179}"/>
              </a:ext>
            </a:extLst>
          </p:cNvPr>
          <p:cNvCxnSpPr/>
          <p:nvPr userDrawn="1"/>
        </p:nvCxnSpPr>
        <p:spPr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19260903-BB55-4E18-8A26-9490D566E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826785"/>
            <a:ext cx="11233150" cy="1205330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4400">
                <a:solidFill>
                  <a:schemeClr val="accent2"/>
                </a:solidFill>
                <a:latin typeface="Frutiger LT Com 65 Bold" panose="020B0803030504020204" pitchFamily="34" charset="0"/>
              </a:defRPr>
            </a:lvl1pPr>
            <a:lvl2pPr algn="r"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accent2"/>
                </a:solidFill>
                <a:latin typeface="+mj-lt"/>
              </a:defRPr>
            </a:lvl2pPr>
            <a:lvl3pPr algn="r">
              <a:lnSpc>
                <a:spcPct val="110000"/>
              </a:lnSpc>
              <a:spcAft>
                <a:spcPts val="0"/>
              </a:spcAft>
              <a:defRPr b="0">
                <a:solidFill>
                  <a:schemeClr val="accent2"/>
                </a:solidFill>
                <a:latin typeface="+mn-lt"/>
              </a:defRPr>
            </a:lvl3pPr>
            <a:lvl4pPr marL="0" indent="0" algn="r">
              <a:lnSpc>
                <a:spcPct val="110000"/>
              </a:lnSpc>
              <a:buNone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de-DE" dirty="0"/>
              <a:t>Zitat</a:t>
            </a:r>
          </a:p>
          <a:p>
            <a:pPr lvl="1"/>
            <a:r>
              <a:rPr lang="de-DE" dirty="0"/>
              <a:t>Name des Autors</a:t>
            </a:r>
          </a:p>
          <a:p>
            <a:pPr lvl="2"/>
            <a:r>
              <a:rPr lang="de-DE" dirty="0"/>
              <a:t>Position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30F5BB5-7863-4504-94A4-F39A72E20BF2}"/>
              </a:ext>
            </a:extLst>
          </p:cNvPr>
          <p:cNvGrpSpPr/>
          <p:nvPr userDrawn="1"/>
        </p:nvGrpSpPr>
        <p:grpSpPr>
          <a:xfrm>
            <a:off x="621507" y="476249"/>
            <a:ext cx="1266824" cy="1028701"/>
            <a:chOff x="621507" y="476249"/>
            <a:chExt cx="1266824" cy="1028701"/>
          </a:xfrm>
        </p:grpSpPr>
        <p:sp>
          <p:nvSpPr>
            <p:cNvPr id="3" name="Pfeil: Chevron 2">
              <a:extLst>
                <a:ext uri="{FF2B5EF4-FFF2-40B4-BE49-F238E27FC236}">
                  <a16:creationId xmlns:a16="http://schemas.microsoft.com/office/drawing/2014/main" id="{80955E3B-8357-4836-8592-3039D01F1391}"/>
                </a:ext>
              </a:extLst>
            </p:cNvPr>
            <p:cNvSpPr/>
            <p:nvPr userDrawn="1"/>
          </p:nvSpPr>
          <p:spPr>
            <a:xfrm>
              <a:off x="621507" y="476249"/>
              <a:ext cx="671512" cy="1028701"/>
            </a:xfrm>
            <a:prstGeom prst="chevron">
              <a:avLst>
                <a:gd name="adj" fmla="val 42908"/>
              </a:avLst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Pfeil: Chevron 18">
              <a:extLst>
                <a:ext uri="{FF2B5EF4-FFF2-40B4-BE49-F238E27FC236}">
                  <a16:creationId xmlns:a16="http://schemas.microsoft.com/office/drawing/2014/main" id="{8245CA0A-C731-43B3-A4D1-99935FA2DE2F}"/>
                </a:ext>
              </a:extLst>
            </p:cNvPr>
            <p:cNvSpPr/>
            <p:nvPr userDrawn="1"/>
          </p:nvSpPr>
          <p:spPr>
            <a:xfrm>
              <a:off x="1216819" y="476249"/>
              <a:ext cx="671512" cy="1028701"/>
            </a:xfrm>
            <a:prstGeom prst="chevron">
              <a:avLst>
                <a:gd name="adj" fmla="val 42908"/>
              </a:avLst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285A88-12D6-4461-A4C7-1D177C10FE4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BD47092-7938-489B-AF27-BAD469B4C218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C3B39-287A-4DC2-86D1-47762D2F82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A36F7860-0DEC-4D26-A4CA-9345FD189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22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BAB6549-3007-4962-B8D4-52ECE4823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55748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BAB6549-3007-4962-B8D4-52ECE4823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ABC3893-E6D0-4680-9CDB-B7D76C158179}"/>
              </a:ext>
            </a:extLst>
          </p:cNvPr>
          <p:cNvCxnSpPr/>
          <p:nvPr userDrawn="1"/>
        </p:nvCxnSpPr>
        <p:spPr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A5AD49B5-73A6-4C2A-8588-DD0F8943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0015" b="18624"/>
          <a:stretch/>
        </p:blipFill>
        <p:spPr>
          <a:xfrm>
            <a:off x="0" y="2"/>
            <a:ext cx="12192000" cy="6150768"/>
          </a:xfrm>
          <a:prstGeom prst="rect">
            <a:avLst/>
          </a:prstGeom>
        </p:spPr>
      </p:pic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19260903-BB55-4E18-8A26-9490D566E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826785"/>
            <a:ext cx="11233150" cy="1205330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4400">
                <a:solidFill>
                  <a:schemeClr val="bg1"/>
                </a:solidFill>
                <a:latin typeface="Frutiger LT Com 65 Bold" panose="020B0803030504020204" pitchFamily="34" charset="0"/>
              </a:defRPr>
            </a:lvl1pPr>
            <a:lvl2pPr algn="r"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 algn="r">
              <a:lnSpc>
                <a:spcPct val="110000"/>
              </a:lnSpc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de-DE" dirty="0"/>
              <a:t>Zitat</a:t>
            </a:r>
          </a:p>
          <a:p>
            <a:pPr lvl="1"/>
            <a:r>
              <a:rPr lang="de-DE" dirty="0"/>
              <a:t>Name des Autors</a:t>
            </a:r>
          </a:p>
          <a:p>
            <a:pPr lvl="2"/>
            <a:r>
              <a:rPr lang="de-DE" dirty="0"/>
              <a:t>Position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FE2E23E-A04B-4A3C-9731-269F09B3618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158262-75F8-4CB7-968F-B7859D3CF299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17" name="Copyright Fraunhofer">
            <a:extLst>
              <a:ext uri="{FF2B5EF4-FFF2-40B4-BE49-F238E27FC236}">
                <a16:creationId xmlns:a16="http://schemas.microsoft.com/office/drawing/2014/main" id="{7BF1A88B-92B6-448D-B293-70A607B265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320B56D-3BA0-4D7D-91B3-67F9A11E4A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42B2AF3-B72B-4E51-98E8-276E33E081FB}"/>
              </a:ext>
            </a:extLst>
          </p:cNvPr>
          <p:cNvGrpSpPr/>
          <p:nvPr userDrawn="1"/>
        </p:nvGrpSpPr>
        <p:grpSpPr>
          <a:xfrm>
            <a:off x="621507" y="476249"/>
            <a:ext cx="1266824" cy="1028701"/>
            <a:chOff x="621507" y="476249"/>
            <a:chExt cx="1266824" cy="1028701"/>
          </a:xfrm>
          <a:solidFill>
            <a:schemeClr val="bg1"/>
          </a:solidFill>
        </p:grpSpPr>
        <p:sp>
          <p:nvSpPr>
            <p:cNvPr id="21" name="Pfeil: Chevron 20">
              <a:extLst>
                <a:ext uri="{FF2B5EF4-FFF2-40B4-BE49-F238E27FC236}">
                  <a16:creationId xmlns:a16="http://schemas.microsoft.com/office/drawing/2014/main" id="{A9E48764-AC81-446C-B62C-88A8F03B3803}"/>
                </a:ext>
              </a:extLst>
            </p:cNvPr>
            <p:cNvSpPr/>
            <p:nvPr userDrawn="1"/>
          </p:nvSpPr>
          <p:spPr>
            <a:xfrm>
              <a:off x="621507" y="476249"/>
              <a:ext cx="671512" cy="1028701"/>
            </a:xfrm>
            <a:prstGeom prst="chevron">
              <a:avLst>
                <a:gd name="adj" fmla="val 42908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Pfeil: Chevron 21">
              <a:extLst>
                <a:ext uri="{FF2B5EF4-FFF2-40B4-BE49-F238E27FC236}">
                  <a16:creationId xmlns:a16="http://schemas.microsoft.com/office/drawing/2014/main" id="{14C3BCAC-351B-4AFA-8D18-F61D609E40E4}"/>
                </a:ext>
              </a:extLst>
            </p:cNvPr>
            <p:cNvSpPr/>
            <p:nvPr userDrawn="1"/>
          </p:nvSpPr>
          <p:spPr>
            <a:xfrm>
              <a:off x="1216819" y="476249"/>
              <a:ext cx="671512" cy="1028701"/>
            </a:xfrm>
            <a:prstGeom prst="chevron">
              <a:avLst>
                <a:gd name="adj" fmla="val 42908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61624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86670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952020"/>
            <a:ext cx="5916612" cy="3388337"/>
          </a:xfrm>
          <a:gradFill flip="none" rotWithShape="1">
            <a:gsLst>
              <a:gs pos="34114">
                <a:srgbClr val="00779A"/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Kontakt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Titel Vorname Name</a:t>
            </a:r>
          </a:p>
          <a:p>
            <a:pPr lvl="2"/>
            <a:r>
              <a:rPr lang="de-DE" dirty="0"/>
              <a:t>Geschäftsbereich XXX</a:t>
            </a:r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vorname.name@fraunhofer.de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809F1F2-5AE7-4500-87D3-FAD916B3136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664B7EC5-1D3E-4DB8-8EC3-DCE760A8EA92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9D760A-5328-4251-ACFF-CB470EE3471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FC189F-C42A-4071-BC47-28A29172D13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023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 ha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43079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572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952020"/>
            <a:ext cx="5916612" cy="3388337"/>
          </a:xfrm>
          <a:gradFill flip="none" rotWithShape="1">
            <a:gsLst>
              <a:gs pos="34000">
                <a:srgbClr val="00779A"/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Kontakt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Titel Vorname Name</a:t>
            </a:r>
          </a:p>
          <a:p>
            <a:pPr lvl="2"/>
            <a:r>
              <a:rPr lang="de-DE" dirty="0"/>
              <a:t>Geschäftsbereich XXX</a:t>
            </a:r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vorname.name@fraunhofer.de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D3F48CE-72D6-4312-9E4E-63E50B50038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9C91262B-F9CB-4CAC-B6C8-80ED5193C80C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83046E-333C-49E5-BC21-4B96362580A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6BEE77-0380-4FD0-A81C-71B6A50C651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3013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197DE11-A966-449E-A5FD-31979AF345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0014" b="10419"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31679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1700213"/>
            <a:ext cx="5916612" cy="3848489"/>
          </a:xfrm>
          <a:noFill/>
        </p:spPr>
        <p:txBody>
          <a:bodyPr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Kontakt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Titel Vorname Name</a:t>
            </a:r>
          </a:p>
          <a:p>
            <a:pPr lvl="2"/>
            <a:r>
              <a:rPr lang="de-DE" dirty="0"/>
              <a:t>Geschäftsbereich XXX</a:t>
            </a:r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vorname.name@fraunhofer.de</a:t>
            </a:r>
          </a:p>
          <a:p>
            <a:pPr lvl="3"/>
            <a:endParaRPr lang="pt-BR" dirty="0"/>
          </a:p>
          <a:p>
            <a:pPr lvl="3"/>
            <a:r>
              <a:rPr lang="pt-BR" dirty="0"/>
              <a:t>Fraunhofer XYZ</a:t>
            </a:r>
          </a:p>
          <a:p>
            <a:pPr lvl="3"/>
            <a:r>
              <a:rPr lang="pt-BR" dirty="0"/>
              <a:t>Straße XY</a:t>
            </a:r>
          </a:p>
          <a:p>
            <a:pPr lvl="3"/>
            <a:r>
              <a:rPr lang="pt-BR" dirty="0"/>
              <a:t>12345 Stadt</a:t>
            </a:r>
          </a:p>
          <a:p>
            <a:pPr lvl="3"/>
            <a:r>
              <a:rPr lang="pt-BR" dirty="0"/>
              <a:t>www.fraunhofer.de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A313C52-2525-4A5D-916B-98841273CAD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983DA965-A983-4ACE-A683-9F70179EAF9C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19F9CA-C990-4FAF-BBA2-C37D042E4FF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B3BB0E-EF1D-44E5-9391-ED9E79F83DB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43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20813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11F1A574-59A7-4800-855F-6C927C3EF9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2255355"/>
            <a:ext cx="11233149" cy="2998000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66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7200"/>
              </a:lnSpc>
              <a:spcAft>
                <a:spcPts val="1600"/>
              </a:spcAft>
              <a:defRPr sz="858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ts val="2080"/>
              </a:lnSpc>
              <a:spcAft>
                <a:spcPts val="0"/>
              </a:spcAft>
              <a:defRPr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Vielen Dank für Ihre Aufmerksamkeit</a:t>
            </a:r>
          </a:p>
          <a:p>
            <a:pPr lvl="1"/>
            <a:r>
              <a:rPr lang="de-DE" dirty="0"/>
              <a:t>—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614564-45F3-43F4-A781-81B474E1C11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C3370093-818B-4D5B-B968-B5B778C011E8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B5AC9A-7737-4C1C-B583-AD4EA4DAE9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919D1C-ADAC-4933-80BD-01165FF9D2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7418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7901" y="334800"/>
            <a:ext cx="11234612" cy="382733"/>
          </a:xfrm>
        </p:spPr>
        <p:txBody>
          <a:bodyPr wrap="square">
            <a:spAutoFit/>
          </a:bodyPr>
          <a:lstStyle>
            <a:lvl1pPr marL="0" indent="0" defTabSz="50400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7901" y="1773238"/>
            <a:ext cx="11234611" cy="169264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278973" y="6349881"/>
            <a:ext cx="3240422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de-DE" sz="1000" b="1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dirty="0"/>
              <a:t>intern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477900" y="6349882"/>
            <a:ext cx="1800234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de-DE" sz="800" smtClean="0">
                <a:solidFill>
                  <a:schemeClr val="bg2"/>
                </a:solidFill>
              </a:defRPr>
            </a:lvl1pPr>
          </a:lstStyle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fld id="{A06316EC-39FF-4C97-AA6E-29B761CE3E45}" type="slidenum">
              <a:rPr lang="en-US" smtClean="0"/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t>‹Nr.›</a:t>
            </a:fld>
            <a:endParaRPr lang="en-US" dirty="0"/>
          </a:p>
        </p:txBody>
      </p:sp>
      <p:sp>
        <p:nvSpPr>
          <p:cNvPr id="9" name="Rechteck 8" descr="valid_FHG_layout_1"/>
          <p:cNvSpPr/>
          <p:nvPr userDrawn="1"/>
        </p:nvSpPr>
        <p:spPr bwMode="auto">
          <a:xfrm>
            <a:off x="6384077" y="6957491"/>
            <a:ext cx="5807923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2"/>
                </a:solidFill>
              </a:rPr>
              <a:t>Diesen</a:t>
            </a:r>
            <a:r>
              <a:rPr lang="en-US" sz="900" dirty="0">
                <a:solidFill>
                  <a:schemeClr val="tx2"/>
                </a:solidFill>
              </a:rPr>
              <a:t> </a:t>
            </a:r>
            <a:r>
              <a:rPr lang="en-US" sz="900" dirty="0" err="1">
                <a:solidFill>
                  <a:schemeClr val="tx2"/>
                </a:solidFill>
              </a:rPr>
              <a:t>Kasten</a:t>
            </a:r>
            <a:r>
              <a:rPr lang="en-US" sz="900" dirty="0">
                <a:solidFill>
                  <a:schemeClr val="tx2"/>
                </a:solidFill>
              </a:rPr>
              <a:t> </a:t>
            </a:r>
            <a:r>
              <a:rPr lang="en-US" sz="900" dirty="0" err="1">
                <a:solidFill>
                  <a:schemeClr val="tx2"/>
                </a:solidFill>
              </a:rPr>
              <a:t>nicht</a:t>
            </a:r>
            <a:r>
              <a:rPr lang="en-US" sz="900" dirty="0">
                <a:solidFill>
                  <a:schemeClr val="tx2"/>
                </a:solidFill>
              </a:rPr>
              <a:t> </a:t>
            </a:r>
            <a:r>
              <a:rPr lang="en-US" sz="900" dirty="0" err="1">
                <a:solidFill>
                  <a:schemeClr val="tx2"/>
                </a:solidFill>
              </a:rPr>
              <a:t>löschen</a:t>
            </a:r>
            <a:r>
              <a:rPr lang="en-US" sz="900" dirty="0">
                <a:solidFill>
                  <a:schemeClr val="tx2"/>
                </a:solidFill>
              </a:rPr>
              <a:t> (</a:t>
            </a:r>
            <a:r>
              <a:rPr lang="en-US" sz="900" dirty="0" err="1">
                <a:solidFill>
                  <a:schemeClr val="tx2"/>
                </a:solidFill>
              </a:rPr>
              <a:t>ist</a:t>
            </a:r>
            <a:r>
              <a:rPr lang="en-US" sz="900" dirty="0">
                <a:solidFill>
                  <a:schemeClr val="tx2"/>
                </a:solidFill>
              </a:rPr>
              <a:t> </a:t>
            </a:r>
            <a:r>
              <a:rPr lang="en-US" sz="900" dirty="0" err="1">
                <a:solidFill>
                  <a:schemeClr val="tx2"/>
                </a:solidFill>
              </a:rPr>
              <a:t>für</a:t>
            </a:r>
            <a:r>
              <a:rPr lang="en-US" sz="900" dirty="0">
                <a:solidFill>
                  <a:schemeClr val="tx2"/>
                </a:solidFill>
              </a:rPr>
              <a:t> die </a:t>
            </a:r>
            <a:r>
              <a:rPr lang="en-US" sz="900" dirty="0" err="1">
                <a:solidFill>
                  <a:schemeClr val="tx2"/>
                </a:solidFill>
              </a:rPr>
              <a:t>Funktion</a:t>
            </a:r>
            <a:r>
              <a:rPr lang="en-US" sz="900" dirty="0">
                <a:solidFill>
                  <a:schemeClr val="tx2"/>
                </a:solidFill>
              </a:rPr>
              <a:t> der </a:t>
            </a:r>
            <a:r>
              <a:rPr lang="en-US" sz="900" dirty="0" err="1">
                <a:solidFill>
                  <a:schemeClr val="tx2"/>
                </a:solidFill>
              </a:rPr>
              <a:t>Folie</a:t>
            </a:r>
            <a:r>
              <a:rPr lang="en-US" sz="900" dirty="0">
                <a:solidFill>
                  <a:schemeClr val="tx2"/>
                </a:solidFill>
              </a:rPr>
              <a:t> </a:t>
            </a:r>
            <a:r>
              <a:rPr lang="en-US" sz="900" dirty="0" err="1">
                <a:solidFill>
                  <a:schemeClr val="tx2"/>
                </a:solidFill>
              </a:rPr>
              <a:t>wichtig</a:t>
            </a:r>
            <a:r>
              <a:rPr lang="en-US" sz="900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30128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kleine Headlin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43910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8" y="2974270"/>
            <a:ext cx="5916612" cy="3010605"/>
          </a:xfrm>
          <a:gradFill flip="none" rotWithShape="1">
            <a:gsLst>
              <a:gs pos="34000">
                <a:srgbClr val="00779A"/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2640"/>
              </a:lnSpc>
              <a:spcAft>
                <a:spcPts val="1200"/>
              </a:spcAft>
              <a:defRPr sz="312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184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 klein, Frutiger LT </a:t>
            </a:r>
            <a:r>
              <a:rPr lang="de-DE" dirty="0" err="1"/>
              <a:t>Com</a:t>
            </a:r>
            <a:r>
              <a:rPr lang="de-DE" dirty="0"/>
              <a:t> Light, 24 </a:t>
            </a:r>
            <a:r>
              <a:rPr lang="de-DE" dirty="0" err="1"/>
              <a:t>pt</a:t>
            </a:r>
            <a:br>
              <a:rPr lang="de-DE" dirty="0"/>
            </a:br>
            <a:r>
              <a:rPr lang="de-DE" dirty="0"/>
              <a:t>max. 3 Zeilen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64FAF97-8E98-4493-977E-6FEDC5291BD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083873EC-3B3C-487F-A98B-2A9AC7FFDE6A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0CB561-9F99-4288-90CE-88D602D52C2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596121-908B-4B59-963A-E95F7A8684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98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kleine Headlin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1537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038390"/>
            <a:ext cx="5916612" cy="2946485"/>
          </a:xfrm>
          <a:gradFill flip="none" rotWithShape="1">
            <a:gsLst>
              <a:gs pos="34000">
                <a:srgbClr val="00779A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2800"/>
              </a:lnSpc>
              <a:spcAft>
                <a:spcPts val="480"/>
              </a:spcAft>
              <a:defRPr sz="312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4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lang="de-DE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klein, Frutiger LT </a:t>
            </a:r>
            <a:r>
              <a:rPr lang="de-DE" dirty="0" err="1"/>
              <a:t>Com</a:t>
            </a:r>
            <a:r>
              <a:rPr lang="de-DE" dirty="0"/>
              <a:t> Light,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arem</a:t>
            </a:r>
            <a:r>
              <a:rPr lang="de-DE" dirty="0"/>
              <a:t> max. 3 Zeilen</a:t>
            </a:r>
          </a:p>
          <a:p>
            <a:pPr marL="0" lvl="3" indent="0" algn="l" defTabSz="914400" rtl="0" eaLnBrk="1" latinLnBrk="0" hangingPunct="1">
              <a:lnSpc>
                <a:spcPts val="1840"/>
              </a:lnSpc>
              <a:spcBef>
                <a:spcPts val="184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26C9846-D78A-41C2-B9DE-AAB4647AB0B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F32BCBD0-6768-477B-9ADF-4F081B76FA11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8AD9C8-2824-4897-945F-4A8A1D2456E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1209F8-6861-41DE-A5C0-5C8F5AB39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7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Co-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54403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572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524025"/>
            <a:ext cx="7824783" cy="2981879"/>
          </a:xfrm>
          <a:gradFill flip="none" rotWithShape="1">
            <a:gsLst>
              <a:gs pos="34000">
                <a:srgbClr val="1E7992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B5719AE-30B8-45EA-B80C-409CF4F2B2F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E96B93F0-F3AB-4B94-9CB0-24E9DABB3D8E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3BC588A-DC32-4D84-AD10-E7DF3D9A9C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CB5C3E-E47D-427A-AA11-CB39E0BAF28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5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Co-Bran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95872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2357312"/>
            <a:ext cx="7824787" cy="3148592"/>
          </a:xfrm>
          <a:gradFill flip="none" rotWithShape="1">
            <a:gsLst>
              <a:gs pos="34000">
                <a:srgbClr val="00779A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486000" tIns="360000" rIns="360000" bIns="360000" anchor="t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A4204C2-4248-49B0-B888-AEDE5C87E88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BFC95456-1A49-4608-8C3F-CF5680D20125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296C33-84D5-4891-A511-A73F2EF90ED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DE090B-8EDC-46F6-A07B-49E25523BDD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9508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un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0274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7C751A8B-7DD1-4C74-A6D8-AE2E6694A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0014" b="10419"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490309"/>
            <a:ext cx="11712574" cy="2494566"/>
          </a:xfrm>
          <a:noFill/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B71DDCE-8584-473E-89A6-4E1C8FE4FEF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0439408-AE96-46A1-8BF7-302F509C5C4A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F76422-6FC9-4F77-8DC2-9370AFAFE8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BBD116-D531-4394-B940-E1E0CD4B016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9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ob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465993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11F1A574-59A7-4800-855F-6C927C3EF9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323596"/>
            <a:ext cx="11712575" cy="2661279"/>
          </a:xfrm>
          <a:noFill/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C68886-21F8-4FFB-8201-7F0BA6565D6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B1CDC715-8A96-4998-B347-0C55694C82CD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BD0276-DAC0-4256-A958-3D3DD10E633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696E82-453E-4196-8BCD-BF982D26413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40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4060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158116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3149600"/>
            <a:ext cx="5916612" cy="2177878"/>
          </a:xfrm>
          <a:gradFill flip="none" rotWithShape="1">
            <a:gsLst>
              <a:gs pos="34000">
                <a:srgbClr val="00779A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Zahl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Kapitelüberschrift, Frutiger LT </a:t>
            </a:r>
            <a:r>
              <a:rPr lang="de-DE" dirty="0" err="1"/>
              <a:t>Com</a:t>
            </a:r>
            <a:r>
              <a:rPr lang="de-DE" dirty="0"/>
              <a:t> </a:t>
            </a:r>
            <a:r>
              <a:rPr lang="de-DE" dirty="0" err="1"/>
              <a:t>Bold</a:t>
            </a:r>
            <a:r>
              <a:rPr lang="de-DE" dirty="0"/>
              <a:t>, 16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ACA94CF4-7D7D-4A16-808E-9BB3F11A79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0CF9EEA-59CD-4B04-8D48-F38F3311A91A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12" name="Copyright Fraunhofer">
            <a:extLst>
              <a:ext uri="{FF2B5EF4-FFF2-40B4-BE49-F238E27FC236}">
                <a16:creationId xmlns:a16="http://schemas.microsoft.com/office/drawing/2014/main" id="{86A8951A-7642-4D31-B686-A714C8CCF5F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DE5828C-86B5-43E8-99E0-320BB3D4C7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03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95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507918F-B2AA-4A76-81D6-4E27E906E3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565214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0" imgW="344" imgH="345" progId="TCLayout.ActiveDocument.1">
                  <p:embed/>
                </p:oleObj>
              </mc:Choice>
              <mc:Fallback>
                <p:oleObj name="think-cell Folie" r:id="rId30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78C480-B66C-43DB-AAEB-3790EF5A766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395588"/>
            <a:ext cx="11233150" cy="38273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ED48EE-75FC-48CE-8886-5B06675925EC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78199" y="1703388"/>
            <a:ext cx="11234376" cy="264059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4" name="Datumsplatzhalter">
            <a:extLst>
              <a:ext uri="{FF2B5EF4-FFF2-40B4-BE49-F238E27FC236}">
                <a16:creationId xmlns:a16="http://schemas.microsoft.com/office/drawing/2014/main" id="{F9CDF1F4-2065-4A60-8377-ED9014CA8CBB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388048" y="6455836"/>
            <a:ext cx="72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37D6B906-6581-46C9-9F07-A8537B2B9547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5" name="Copyright Fraunhofer">
            <a:extLst>
              <a:ext uri="{FF2B5EF4-FFF2-40B4-BE49-F238E27FC236}">
                <a16:creationId xmlns:a16="http://schemas.microsoft.com/office/drawing/2014/main" id="{5FF3544A-E0F0-4101-A728-3DFB567F7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noProof="0"/>
              <a:t>© Fraunhofer IISB</a:t>
            </a:r>
            <a:endParaRPr lang="de-DE" noProof="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D49F1F8-4B89-4B18-B579-CD843138501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425" y="1245411"/>
            <a:ext cx="360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86070D71-EE9E-4293-96A3-C2A0A07F7A62}"/>
              </a:ext>
            </a:extLst>
          </p:cNvPr>
          <p:cNvCxnSpPr/>
          <p:nvPr userDrawn="1"/>
        </p:nvCxnSpPr>
        <p:spPr bwMode="gray"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Informationsklassifizierung">
            <a:extLst>
              <a:ext uri="{FF2B5EF4-FFF2-40B4-BE49-F238E27FC236}">
                <a16:creationId xmlns:a16="http://schemas.microsoft.com/office/drawing/2014/main" id="{6C489D0F-950D-4913-86C7-7EB1061786F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373847" y="6455836"/>
            <a:ext cx="1444306" cy="123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800" b="1">
                <a:latin typeface="+mj-lt"/>
              </a:rPr>
              <a:t>Confidential</a:t>
            </a:r>
            <a:endParaRPr lang="en-US" sz="800" b="1" dirty="0">
              <a:latin typeface="+mj-lt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3FFAE78-FC0D-4DC3-A58F-888E658BE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9425" y="6455836"/>
            <a:ext cx="72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iisb_rgb">
            <a:extLst>
              <a:ext uri="{FF2B5EF4-FFF2-40B4-BE49-F238E27FC236}">
                <a16:creationId xmlns:a16="http://schemas.microsoft.com/office/drawing/2014/main" id="{5C1B1DDB-9A7C-4A9C-8155-17429E43FB69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0309226" y="6334126"/>
            <a:ext cx="1404000" cy="37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3" r:id="rId13"/>
    <p:sldLayoutId id="2147483659" r:id="rId14"/>
    <p:sldLayoutId id="2147483668" r:id="rId15"/>
    <p:sldLayoutId id="2147483665" r:id="rId16"/>
    <p:sldLayoutId id="2147483671" r:id="rId17"/>
    <p:sldLayoutId id="2147483664" r:id="rId18"/>
    <p:sldLayoutId id="2147483667" r:id="rId19"/>
    <p:sldLayoutId id="2147483670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400" b="0" kern="1200">
          <a:solidFill>
            <a:schemeClr val="accent2"/>
          </a:solidFill>
          <a:latin typeface="Frutiger LT Com 65 Bold" panose="020B0803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900"/>
        </a:spcAft>
        <a:buFont typeface="Arial" panose="020B0604020202020204" pitchFamily="34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9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4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648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orient="horz" pos="300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3770" userDrawn="1">
          <p15:clr>
            <a:srgbClr val="F26B43"/>
          </p15:clr>
        </p15:guide>
        <p15:guide id="8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6CF4F-7940-BA79-AEFF-8CB10606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Application-Optimal Battery System Design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27C0BC-9F83-EB9A-475D-DB13B0B7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3660-B8D8-47A1-91CB-666CA2C1960D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CEAF38-A962-BE45-92E8-2D2454A9C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AC9AA0-3050-0443-65EA-A15CFC62C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64F06F1-FAB6-4B7A-6113-0A0AB4DBA5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319318"/>
          </a:xfrm>
        </p:spPr>
        <p:txBody>
          <a:bodyPr/>
          <a:lstStyle/>
          <a:p>
            <a:r>
              <a:rPr lang="en-US" dirty="0"/>
              <a:t>Levels of Freedom in Layouting Battery System Configurations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5F19DB-4448-62FF-7D43-1AB34810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11233150" cy="255134"/>
          </a:xfrm>
        </p:spPr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block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7EFC070-8485-5AC3-ACE5-6502A5543960}"/>
              </a:ext>
            </a:extLst>
          </p:cNvPr>
          <p:cNvGrpSpPr/>
          <p:nvPr/>
        </p:nvGrpSpPr>
        <p:grpSpPr>
          <a:xfrm>
            <a:off x="494338" y="2747063"/>
            <a:ext cx="4059639" cy="1734744"/>
            <a:chOff x="545815" y="2957343"/>
            <a:chExt cx="4059639" cy="1734744"/>
          </a:xfrm>
        </p:grpSpPr>
        <p:sp>
          <p:nvSpPr>
            <p:cNvPr id="9" name="Geschweifte Klammer links 8">
              <a:extLst>
                <a:ext uri="{FF2B5EF4-FFF2-40B4-BE49-F238E27FC236}">
                  <a16:creationId xmlns:a16="http://schemas.microsoft.com/office/drawing/2014/main" id="{E1614AB6-45D7-0929-173E-B56B9B59A3B2}"/>
                </a:ext>
              </a:extLst>
            </p:cNvPr>
            <p:cNvSpPr/>
            <p:nvPr/>
          </p:nvSpPr>
          <p:spPr>
            <a:xfrm>
              <a:off x="4282068" y="2957343"/>
              <a:ext cx="323386" cy="1734744"/>
            </a:xfrm>
            <a:prstGeom prst="leftBrace">
              <a:avLst>
                <a:gd name="adj1" fmla="val 56609"/>
                <a:gd name="adj2" fmla="val 5064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44A7ECC-7F9F-1970-7735-A6BE870AD862}"/>
                </a:ext>
              </a:extLst>
            </p:cNvPr>
            <p:cNvSpPr txBox="1"/>
            <p:nvPr/>
          </p:nvSpPr>
          <p:spPr>
            <a:xfrm>
              <a:off x="545815" y="3710648"/>
              <a:ext cx="3504164" cy="49462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1960"/>
                </a:lnSpc>
                <a:buClr>
                  <a:schemeClr val="accent1"/>
                </a:buClr>
              </a:pPr>
              <a:r>
                <a:rPr lang="en-US" b="0" dirty="0">
                  <a:effectLst/>
                  <a:latin typeface="Consolas" panose="020B0609020204030204" pitchFamily="49" charset="0"/>
                </a:rPr>
                <a:t>Number </a:t>
              </a:r>
              <a:r>
                <a:rPr lang="en-US" dirty="0">
                  <a:latin typeface="Consolas" panose="020B0609020204030204" pitchFamily="49" charset="0"/>
                </a:rPr>
                <a:t>of </a:t>
              </a:r>
              <a:r>
                <a:rPr lang="en-US" b="0" dirty="0">
                  <a:effectLst/>
                  <a:latin typeface="Consolas" panose="020B0609020204030204" pitchFamily="49" charset="0"/>
                </a:rPr>
                <a:t>cells in</a:t>
              </a:r>
              <a:r>
                <a:rPr lang="en-US" dirty="0">
                  <a:latin typeface="Consolas" panose="020B0609020204030204" pitchFamily="49" charset="0"/>
                </a:rPr>
                <a:t> a </a:t>
              </a:r>
              <a:r>
                <a:rPr lang="en-US" b="0" dirty="0">
                  <a:effectLst/>
                  <a:latin typeface="Consolas" panose="020B0609020204030204" pitchFamily="49" charset="0"/>
                </a:rPr>
                <a:t>row: </a:t>
              </a:r>
              <a:r>
                <a:rPr lang="en-US" dirty="0">
                  <a:latin typeface="Consolas" panose="020B0609020204030204" pitchFamily="49" charset="0"/>
                </a:rPr>
                <a:t>C</a:t>
              </a:r>
              <a:r>
                <a:rPr lang="en-US" baseline="-25000" dirty="0">
                  <a:latin typeface="Consolas" panose="020B0609020204030204" pitchFamily="49" charset="0"/>
                </a:rPr>
                <a:t>R</a:t>
              </a:r>
              <a:endParaRPr lang="en-US" b="0" baseline="-25000" dirty="0">
                <a:effectLst/>
                <a:latin typeface="Consolas" panose="020B0609020204030204" pitchFamily="49" charset="0"/>
              </a:endParaRPr>
            </a:p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7D6355D-FA40-119F-06FF-94C7CB018AEE}"/>
              </a:ext>
            </a:extLst>
          </p:cNvPr>
          <p:cNvGrpSpPr/>
          <p:nvPr/>
        </p:nvGrpSpPr>
        <p:grpSpPr>
          <a:xfrm>
            <a:off x="4863075" y="4926128"/>
            <a:ext cx="2279470" cy="701803"/>
            <a:chOff x="4560962" y="4831227"/>
            <a:chExt cx="2279470" cy="701803"/>
          </a:xfrm>
        </p:grpSpPr>
        <p:sp>
          <p:nvSpPr>
            <p:cNvPr id="12" name="Geschweifte Klammer links 11">
              <a:extLst>
                <a:ext uri="{FF2B5EF4-FFF2-40B4-BE49-F238E27FC236}">
                  <a16:creationId xmlns:a16="http://schemas.microsoft.com/office/drawing/2014/main" id="{E46B485C-AD7D-8975-2483-DA8A6252D570}"/>
                </a:ext>
              </a:extLst>
            </p:cNvPr>
            <p:cNvSpPr/>
            <p:nvPr/>
          </p:nvSpPr>
          <p:spPr>
            <a:xfrm rot="16200000">
              <a:off x="5539004" y="4125548"/>
              <a:ext cx="323386" cy="1734744"/>
            </a:xfrm>
            <a:prstGeom prst="leftBrace">
              <a:avLst>
                <a:gd name="adj1" fmla="val 56609"/>
                <a:gd name="adj2" fmla="val 5064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8C0E029-3BDD-620F-F529-9ECDF75A3EEF}"/>
                </a:ext>
              </a:extLst>
            </p:cNvPr>
            <p:cNvSpPr txBox="1"/>
            <p:nvPr/>
          </p:nvSpPr>
          <p:spPr>
            <a:xfrm>
              <a:off x="4560962" y="5276550"/>
              <a:ext cx="2279470" cy="2564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1960"/>
                </a:lnSpc>
                <a:buClr>
                  <a:schemeClr val="accent1"/>
                </a:buClr>
              </a:pPr>
              <a:r>
                <a:rPr lang="en-GB" dirty="0">
                  <a:latin typeface="Consolas" panose="020B0609020204030204" pitchFamily="49" charset="0"/>
                </a:rPr>
                <a:t>N</a:t>
              </a:r>
              <a:r>
                <a:rPr lang="en-GB" b="0" dirty="0">
                  <a:effectLst/>
                  <a:latin typeface="Consolas" panose="020B0609020204030204" pitchFamily="49" charset="0"/>
                </a:rPr>
                <a:t>umber of</a:t>
              </a:r>
              <a:r>
                <a:rPr lang="en-GB" dirty="0">
                  <a:latin typeface="Consolas" panose="020B0609020204030204" pitchFamily="49" charset="0"/>
                </a:rPr>
                <a:t> </a:t>
              </a:r>
              <a:r>
                <a:rPr lang="en-GB" b="0" dirty="0">
                  <a:effectLst/>
                  <a:latin typeface="Consolas" panose="020B0609020204030204" pitchFamily="49" charset="0"/>
                </a:rPr>
                <a:t>rows: C</a:t>
              </a:r>
              <a:r>
                <a:rPr lang="en-GB" b="0" baseline="-25000" dirty="0">
                  <a:effectLst/>
                  <a:latin typeface="Consolas" panose="020B0609020204030204" pitchFamily="49" charset="0"/>
                </a:rPr>
                <a:t>N</a:t>
              </a:r>
            </a:p>
          </p:txBody>
        </p:sp>
      </p:grp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8CB4BA9-77A2-0535-C8F0-C50B051A58D9}"/>
              </a:ext>
            </a:extLst>
          </p:cNvPr>
          <p:cNvCxnSpPr/>
          <p:nvPr/>
        </p:nvCxnSpPr>
        <p:spPr>
          <a:xfrm>
            <a:off x="5081818" y="4705815"/>
            <a:ext cx="178836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DAB9246-FAE8-DB75-DB83-40E1A22C151B}"/>
              </a:ext>
            </a:extLst>
          </p:cNvPr>
          <p:cNvGrpSpPr/>
          <p:nvPr/>
        </p:nvGrpSpPr>
        <p:grpSpPr>
          <a:xfrm>
            <a:off x="4797311" y="2336571"/>
            <a:ext cx="3257009" cy="2497484"/>
            <a:chOff x="4797311" y="2336571"/>
            <a:chExt cx="3257009" cy="2497484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60091786-B2BA-6AB6-A55B-860371FD6703}"/>
                </a:ext>
              </a:extLst>
            </p:cNvPr>
            <p:cNvGrpSpPr/>
            <p:nvPr/>
          </p:nvGrpSpPr>
          <p:grpSpPr>
            <a:xfrm>
              <a:off x="5081818" y="2376193"/>
              <a:ext cx="2972502" cy="2140898"/>
              <a:chOff x="4795025" y="2568373"/>
              <a:chExt cx="2972502" cy="2140898"/>
            </a:xfrm>
          </p:grpSpPr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952AFFA5-C83D-1290-6829-CAF5D941F8A9}"/>
                  </a:ext>
                </a:extLst>
              </p:cNvPr>
              <p:cNvGrpSpPr/>
              <p:nvPr/>
            </p:nvGrpSpPr>
            <p:grpSpPr>
              <a:xfrm>
                <a:off x="4795025" y="2939243"/>
                <a:ext cx="1834712" cy="1770028"/>
                <a:chOff x="4192859" y="2960284"/>
                <a:chExt cx="1834712" cy="1770028"/>
              </a:xfrm>
            </p:grpSpPr>
            <p:sp>
              <p:nvSpPr>
                <p:cNvPr id="23" name="Flussdiagramm: Verbinder 22">
                  <a:extLst>
                    <a:ext uri="{FF2B5EF4-FFF2-40B4-BE49-F238E27FC236}">
                      <a16:creationId xmlns:a16="http://schemas.microsoft.com/office/drawing/2014/main" id="{A216EFAC-468E-87B1-3EC5-D7EB0FF78C53}"/>
                    </a:ext>
                  </a:extLst>
                </p:cNvPr>
                <p:cNvSpPr/>
                <p:nvPr/>
              </p:nvSpPr>
              <p:spPr>
                <a:xfrm>
                  <a:off x="4192859" y="4226312"/>
                  <a:ext cx="504000" cy="504000"/>
                </a:xfrm>
                <a:prstGeom prst="flowChartConnector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Flussdiagramm: Verbinder 23">
                  <a:extLst>
                    <a:ext uri="{FF2B5EF4-FFF2-40B4-BE49-F238E27FC236}">
                      <a16:creationId xmlns:a16="http://schemas.microsoft.com/office/drawing/2014/main" id="{D48EA8C5-9EFF-FC27-BA7D-AA0E7FD912DF}"/>
                    </a:ext>
                  </a:extLst>
                </p:cNvPr>
                <p:cNvSpPr/>
                <p:nvPr/>
              </p:nvSpPr>
              <p:spPr>
                <a:xfrm>
                  <a:off x="4858215" y="4226312"/>
                  <a:ext cx="504000" cy="504000"/>
                </a:xfrm>
                <a:prstGeom prst="flowChartConnector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Flussdiagramm: Verbinder 24">
                  <a:extLst>
                    <a:ext uri="{FF2B5EF4-FFF2-40B4-BE49-F238E27FC236}">
                      <a16:creationId xmlns:a16="http://schemas.microsoft.com/office/drawing/2014/main" id="{6D1DCCCA-2EDB-9A7B-F7A0-562898698802}"/>
                    </a:ext>
                  </a:extLst>
                </p:cNvPr>
                <p:cNvSpPr/>
                <p:nvPr/>
              </p:nvSpPr>
              <p:spPr>
                <a:xfrm>
                  <a:off x="5508703" y="4226312"/>
                  <a:ext cx="504000" cy="504000"/>
                </a:xfrm>
                <a:prstGeom prst="flowChartConnector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Flussdiagramm: Verbinder 25">
                  <a:extLst>
                    <a:ext uri="{FF2B5EF4-FFF2-40B4-BE49-F238E27FC236}">
                      <a16:creationId xmlns:a16="http://schemas.microsoft.com/office/drawing/2014/main" id="{2E2DB879-3F52-59AD-9DE4-49606A3A8757}"/>
                    </a:ext>
                  </a:extLst>
                </p:cNvPr>
                <p:cNvSpPr/>
                <p:nvPr/>
              </p:nvSpPr>
              <p:spPr>
                <a:xfrm>
                  <a:off x="4192859" y="3598127"/>
                  <a:ext cx="504000" cy="504000"/>
                </a:xfrm>
                <a:prstGeom prst="flowChartConnector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Flussdiagramm: Verbinder 26">
                  <a:extLst>
                    <a:ext uri="{FF2B5EF4-FFF2-40B4-BE49-F238E27FC236}">
                      <a16:creationId xmlns:a16="http://schemas.microsoft.com/office/drawing/2014/main" id="{5821C318-14AB-FF2C-3E8D-E1E9B5B68892}"/>
                    </a:ext>
                  </a:extLst>
                </p:cNvPr>
                <p:cNvSpPr/>
                <p:nvPr/>
              </p:nvSpPr>
              <p:spPr>
                <a:xfrm>
                  <a:off x="4858215" y="3598127"/>
                  <a:ext cx="504000" cy="504000"/>
                </a:xfrm>
                <a:prstGeom prst="flowChartConnector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Flussdiagramm: Verbinder 27">
                  <a:extLst>
                    <a:ext uri="{FF2B5EF4-FFF2-40B4-BE49-F238E27FC236}">
                      <a16:creationId xmlns:a16="http://schemas.microsoft.com/office/drawing/2014/main" id="{1083CD20-0ED5-FE98-91F7-216ED31DD5CB}"/>
                    </a:ext>
                  </a:extLst>
                </p:cNvPr>
                <p:cNvSpPr/>
                <p:nvPr/>
              </p:nvSpPr>
              <p:spPr>
                <a:xfrm>
                  <a:off x="5508703" y="3598127"/>
                  <a:ext cx="504000" cy="504000"/>
                </a:xfrm>
                <a:prstGeom prst="flowChartConnector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Flussdiagramm: Verbinder 28">
                  <a:extLst>
                    <a:ext uri="{FF2B5EF4-FFF2-40B4-BE49-F238E27FC236}">
                      <a16:creationId xmlns:a16="http://schemas.microsoft.com/office/drawing/2014/main" id="{5F44FE03-8A3D-21A0-2144-660A13145876}"/>
                    </a:ext>
                  </a:extLst>
                </p:cNvPr>
                <p:cNvSpPr/>
                <p:nvPr/>
              </p:nvSpPr>
              <p:spPr>
                <a:xfrm>
                  <a:off x="4192859" y="2969942"/>
                  <a:ext cx="504000" cy="504000"/>
                </a:xfrm>
                <a:prstGeom prst="flowChartConnector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Flussdiagramm: Verbinder 29">
                  <a:extLst>
                    <a:ext uri="{FF2B5EF4-FFF2-40B4-BE49-F238E27FC236}">
                      <a16:creationId xmlns:a16="http://schemas.microsoft.com/office/drawing/2014/main" id="{03BB6C4B-1D43-D3CC-2791-91D12B17F2D1}"/>
                    </a:ext>
                  </a:extLst>
                </p:cNvPr>
                <p:cNvSpPr/>
                <p:nvPr/>
              </p:nvSpPr>
              <p:spPr>
                <a:xfrm>
                  <a:off x="4858215" y="2960284"/>
                  <a:ext cx="504000" cy="504000"/>
                </a:xfrm>
                <a:prstGeom prst="flowChartConnector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Flussdiagramm: Verbinder 30">
                  <a:extLst>
                    <a:ext uri="{FF2B5EF4-FFF2-40B4-BE49-F238E27FC236}">
                      <a16:creationId xmlns:a16="http://schemas.microsoft.com/office/drawing/2014/main" id="{207AFA74-200B-15CE-C81C-62CF52827BCE}"/>
                    </a:ext>
                  </a:extLst>
                </p:cNvPr>
                <p:cNvSpPr/>
                <p:nvPr/>
              </p:nvSpPr>
              <p:spPr>
                <a:xfrm>
                  <a:off x="5523571" y="2978384"/>
                  <a:ext cx="504000" cy="504000"/>
                </a:xfrm>
                <a:prstGeom prst="flowChartConnector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F85166EA-0BA4-1DEF-D25F-AB861477C81D}"/>
                  </a:ext>
                </a:extLst>
              </p:cNvPr>
              <p:cNvSpPr txBox="1"/>
              <p:nvPr/>
            </p:nvSpPr>
            <p:spPr>
              <a:xfrm>
                <a:off x="7270596" y="2568373"/>
                <a:ext cx="496931" cy="270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ts val="1960"/>
                  </a:lnSpc>
                  <a:buClr>
                    <a:schemeClr val="accent1"/>
                  </a:buClr>
                </a:pPr>
                <a:r>
                  <a:rPr lang="en-US" sz="2400" dirty="0"/>
                  <a:t>Cell</a:t>
                </a:r>
              </a:p>
            </p:txBody>
          </p:sp>
        </p:grp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A6CB68BE-B40A-AE24-73A2-ACD88D5CD7FD}"/>
                </a:ext>
              </a:extLst>
            </p:cNvPr>
            <p:cNvCxnSpPr/>
            <p:nvPr/>
          </p:nvCxnSpPr>
          <p:spPr>
            <a:xfrm flipV="1">
              <a:off x="4863075" y="2664534"/>
              <a:ext cx="0" cy="1817273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AAEAA79C-65A9-B0BF-D2F7-76AA22E7E286}"/>
                </a:ext>
              </a:extLst>
            </p:cNvPr>
            <p:cNvSpPr txBox="1"/>
            <p:nvPr/>
          </p:nvSpPr>
          <p:spPr>
            <a:xfrm>
              <a:off x="4797311" y="2336571"/>
              <a:ext cx="178417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dirty="0"/>
                <a:t>Y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2353C94-1D5B-CBDF-F685-1C9DED532E4F}"/>
                </a:ext>
              </a:extLst>
            </p:cNvPr>
            <p:cNvSpPr txBox="1"/>
            <p:nvPr/>
          </p:nvSpPr>
          <p:spPr>
            <a:xfrm>
              <a:off x="7033860" y="4577575"/>
              <a:ext cx="400865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dirty="0"/>
                <a:t>X</a:t>
              </a:r>
            </a:p>
          </p:txBody>
        </p:sp>
      </p:grp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B8EE948D-250B-B104-4D81-09660BF71989}"/>
              </a:ext>
            </a:extLst>
          </p:cNvPr>
          <p:cNvCxnSpPr>
            <a:cxnSpLocks/>
          </p:cNvCxnSpPr>
          <p:nvPr/>
        </p:nvCxnSpPr>
        <p:spPr>
          <a:xfrm flipH="1">
            <a:off x="6850365" y="2495264"/>
            <a:ext cx="584360" cy="33854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167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0316988F-473C-D21A-FED0-B974CFFF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Application-Optimal Battery System Design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66C7ACA-785A-7C12-D414-5B654196A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44E8C-4530-4E95-ADF5-774227465903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FEA39C-CB81-2797-EF9C-9F626591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A35901-B3F2-ABB4-A04D-7BCAFCE1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47C5EB6-8C62-7AA3-CC6F-3EE24BAB75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Ranking of the solutions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79207FF-FE8C-D4D7-0ED5-B681F3D4B7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11233150" cy="1976118"/>
          </a:xfrm>
        </p:spPr>
        <p:txBody>
          <a:bodyPr/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Filter &amp; Sorting</a:t>
            </a:r>
          </a:p>
          <a:p>
            <a:pPr marL="46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list of parameter sets found by the backtracking algorithm is reduced by applying filters to the list. The filters represent the conditions acting as upper limit</a:t>
            </a:r>
          </a:p>
          <a:p>
            <a:pPr marL="46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After all parameter sets are filtered and therefore fulfilling all conditions, the list of parameter sets is sorted by the volume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715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BD9EA9-49FB-6E50-594F-5D845CF8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Application-Optimal Battery System Design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00E8D7-9EF7-8649-1502-25EA49280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3660-B8D8-47A1-91CB-666CA2C1960D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C4C9BD-8BC8-4DBD-5EF8-65BEACA3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ECBFBA-3C46-9CAF-5CD0-4E276AD4B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DAF505C-8D38-1B85-7E3E-C63BEABF25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Parallel &amp; Series Connection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483D9E9-859B-BF16-695A-0983A349D5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11233150" cy="2401363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Parallel connection</a:t>
            </a:r>
          </a:p>
          <a:p>
            <a:pPr marL="465750" lvl="3" indent="-285750">
              <a:buFont typeface="Arial" panose="020B0604020202020204" pitchFamily="34" charset="0"/>
              <a:buChar char="•"/>
            </a:pPr>
            <a:r>
              <a:rPr lang="en-US" dirty="0"/>
              <a:t>The parallel connection of string and cells should be always possible and therefore it should not cause any problems </a:t>
            </a:r>
          </a:p>
          <a:p>
            <a:pPr lvl="3" indent="0">
              <a:buNone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Series connection</a:t>
            </a:r>
          </a:p>
          <a:p>
            <a:pPr marL="465750" lvl="3" indent="-285750">
              <a:buFont typeface="Arial" panose="020B0604020202020204" pitchFamily="34" charset="0"/>
              <a:buChar char="•"/>
            </a:pPr>
            <a:r>
              <a:rPr lang="en-US" dirty="0"/>
              <a:t>For a series connection of neighboring modules in a string or neighboring cell blocks in a module, a chain with certain start and end points (terminals) is searched for</a:t>
            </a:r>
          </a:p>
          <a:p>
            <a:pPr marL="465750" lvl="3" indent="-285750">
              <a:buFont typeface="Arial" panose="020B0604020202020204" pitchFamily="34" charset="0"/>
              <a:buChar char="•"/>
            </a:pPr>
            <a:r>
              <a:rPr lang="en-US" dirty="0"/>
              <a:t>The existence of such chain depends on the number of modules/cell blocks and their arrangement and cannot be guaranteed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3984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BC862-85C9-83BA-98F8-A1CB49E22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Application-Optimal Battery System Design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6D66465-513C-AEA3-34D8-9214E3915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3660-B8D8-47A1-91CB-666CA2C1960D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678FEB-1A1D-1ADE-DE25-FD2017CF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102313-FFB0-7BA9-D5E5-8F74EF6D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E9A2D77-6AC0-3924-5035-2CB8B001B1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Basic Battery Model Interdependencies</a:t>
            </a:r>
          </a:p>
        </p:txBody>
      </p: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6C01D8D7-05A0-826C-5DB2-5BFD18754AE5}"/>
              </a:ext>
            </a:extLst>
          </p:cNvPr>
          <p:cNvGrpSpPr>
            <a:grpSpLocks noChangeAspect="1"/>
          </p:cNvGrpSpPr>
          <p:nvPr/>
        </p:nvGrpSpPr>
        <p:grpSpPr>
          <a:xfrm>
            <a:off x="3773897" y="1479987"/>
            <a:ext cx="4983034" cy="3692933"/>
            <a:chOff x="3052891" y="1328759"/>
            <a:chExt cx="4190366" cy="3105486"/>
          </a:xfrm>
        </p:grpSpPr>
        <p:cxnSp>
          <p:nvCxnSpPr>
            <p:cNvPr id="8" name="Verbinder: gewinkelt 7">
              <a:extLst>
                <a:ext uri="{FF2B5EF4-FFF2-40B4-BE49-F238E27FC236}">
                  <a16:creationId xmlns:a16="http://schemas.microsoft.com/office/drawing/2014/main" id="{7FFAB4B0-00D3-3D46-EE34-EC0FB7E1BBB7}"/>
                </a:ext>
              </a:extLst>
            </p:cNvPr>
            <p:cNvCxnSpPr>
              <a:cxnSpLocks/>
              <a:stCxn id="15" idx="3"/>
              <a:endCxn id="25" idx="1"/>
            </p:cNvCxnSpPr>
            <p:nvPr/>
          </p:nvCxnSpPr>
          <p:spPr>
            <a:xfrm>
              <a:off x="4846834" y="1487773"/>
              <a:ext cx="1059303" cy="33905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Verbinder: gewinkelt 8">
              <a:extLst>
                <a:ext uri="{FF2B5EF4-FFF2-40B4-BE49-F238E27FC236}">
                  <a16:creationId xmlns:a16="http://schemas.microsoft.com/office/drawing/2014/main" id="{73D0182B-EABA-333F-B0E0-8C50B68CAC1C}"/>
                </a:ext>
              </a:extLst>
            </p:cNvPr>
            <p:cNvCxnSpPr>
              <a:cxnSpLocks/>
              <a:stCxn id="12" idx="3"/>
              <a:endCxn id="26" idx="1"/>
            </p:cNvCxnSpPr>
            <p:nvPr/>
          </p:nvCxnSpPr>
          <p:spPr>
            <a:xfrm flipV="1">
              <a:off x="4094994" y="1897200"/>
              <a:ext cx="1811143" cy="276706"/>
            </a:xfrm>
            <a:prstGeom prst="bentConnector3">
              <a:avLst>
                <a:gd name="adj1" fmla="val 33259"/>
              </a:avLst>
            </a:prstGeom>
            <a:ln w="28575">
              <a:solidFill>
                <a:srgbClr val="005B7F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Verbinder: gewinkelt 9">
              <a:extLst>
                <a:ext uri="{FF2B5EF4-FFF2-40B4-BE49-F238E27FC236}">
                  <a16:creationId xmlns:a16="http://schemas.microsoft.com/office/drawing/2014/main" id="{7B2BC64E-44C2-C548-0D60-3DDAE54D65BF}"/>
                </a:ext>
              </a:extLst>
            </p:cNvPr>
            <p:cNvCxnSpPr>
              <a:cxnSpLocks/>
              <a:stCxn id="13" idx="3"/>
              <a:endCxn id="27" idx="1"/>
            </p:cNvCxnSpPr>
            <p:nvPr/>
          </p:nvCxnSpPr>
          <p:spPr>
            <a:xfrm flipV="1">
              <a:off x="4094994" y="1965397"/>
              <a:ext cx="1811143" cy="556030"/>
            </a:xfrm>
            <a:prstGeom prst="bentConnector3">
              <a:avLst>
                <a:gd name="adj1" fmla="val 25546"/>
              </a:avLst>
            </a:prstGeom>
            <a:ln w="28575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Verbinder: gewinkelt 10">
              <a:extLst>
                <a:ext uri="{FF2B5EF4-FFF2-40B4-BE49-F238E27FC236}">
                  <a16:creationId xmlns:a16="http://schemas.microsoft.com/office/drawing/2014/main" id="{3067B289-2701-DF3B-0A37-01F89148328E}"/>
                </a:ext>
              </a:extLst>
            </p:cNvPr>
            <p:cNvCxnSpPr>
              <a:cxnSpLocks/>
              <a:stCxn id="14" idx="3"/>
              <a:endCxn id="28" idx="1"/>
            </p:cNvCxnSpPr>
            <p:nvPr/>
          </p:nvCxnSpPr>
          <p:spPr>
            <a:xfrm flipV="1">
              <a:off x="4094996" y="2033593"/>
              <a:ext cx="1811141" cy="835356"/>
            </a:xfrm>
            <a:prstGeom prst="bentConnector3">
              <a:avLst>
                <a:gd name="adj1" fmla="val 18445"/>
              </a:avLst>
            </a:prstGeom>
            <a:ln w="28575">
              <a:solidFill>
                <a:srgbClr val="39C1CD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DC605C21-CE38-8BBA-EB92-DB7CE2316E86}"/>
                </a:ext>
              </a:extLst>
            </p:cNvPr>
            <p:cNvSpPr>
              <a:spLocks/>
            </p:cNvSpPr>
            <p:nvPr/>
          </p:nvSpPr>
          <p:spPr>
            <a:xfrm>
              <a:off x="3052891" y="2014892"/>
              <a:ext cx="1042103" cy="31802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rgbClr val="005B7F"/>
                  </a:solidFill>
                </a:rPr>
                <a:t>SOC(</a:t>
              </a:r>
              <a:r>
                <a:rPr lang="de-DE" sz="1600" dirty="0" err="1">
                  <a:solidFill>
                    <a:srgbClr val="005B7F"/>
                  </a:solidFill>
                </a:rPr>
                <a:t>t</a:t>
              </a:r>
              <a:r>
                <a:rPr lang="de-DE" sz="1600" baseline="-25000" dirty="0" err="1">
                  <a:solidFill>
                    <a:srgbClr val="005B7F"/>
                  </a:solidFill>
                </a:rPr>
                <a:t>n</a:t>
              </a:r>
              <a:r>
                <a:rPr lang="de-DE" sz="1600" dirty="0">
                  <a:solidFill>
                    <a:srgbClr val="005B7F"/>
                  </a:solidFill>
                </a:rPr>
                <a:t>)</a:t>
              </a:r>
            </a:p>
          </p:txBody>
        </p:sp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A7F3280C-6653-E2CB-1469-C6AE2A22FC36}"/>
                </a:ext>
              </a:extLst>
            </p:cNvPr>
            <p:cNvSpPr>
              <a:spLocks/>
            </p:cNvSpPr>
            <p:nvPr/>
          </p:nvSpPr>
          <p:spPr>
            <a:xfrm>
              <a:off x="3052891" y="2362413"/>
              <a:ext cx="1042103" cy="31802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rgbClr val="7030A0"/>
                  </a:solidFill>
                </a:rPr>
                <a:t>T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BAT</a:t>
              </a:r>
              <a:r>
                <a:rPr lang="de-DE" sz="1600" dirty="0">
                  <a:solidFill>
                    <a:srgbClr val="7030A0"/>
                  </a:solidFill>
                </a:rPr>
                <a:t>(</a:t>
              </a:r>
              <a:r>
                <a:rPr lang="de-DE" sz="1600" dirty="0" err="1">
                  <a:solidFill>
                    <a:srgbClr val="7030A0"/>
                  </a:solidFill>
                </a:rPr>
                <a:t>t</a:t>
              </a:r>
              <a:r>
                <a:rPr lang="de-DE" sz="1600" baseline="-25000" dirty="0" err="1">
                  <a:solidFill>
                    <a:srgbClr val="7030A0"/>
                  </a:solidFill>
                </a:rPr>
                <a:t>n</a:t>
              </a:r>
              <a:r>
                <a:rPr lang="de-DE" sz="1600" dirty="0">
                  <a:solidFill>
                    <a:srgbClr val="7030A0"/>
                  </a:solidFill>
                </a:rPr>
                <a:t>)</a:t>
              </a: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45603084-E553-ACC9-F054-310013C15FE3}"/>
                </a:ext>
              </a:extLst>
            </p:cNvPr>
            <p:cNvSpPr>
              <a:spLocks/>
            </p:cNvSpPr>
            <p:nvPr/>
          </p:nvSpPr>
          <p:spPr>
            <a:xfrm>
              <a:off x="3052892" y="2709935"/>
              <a:ext cx="1042104" cy="31802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rgbClr val="39C1CD"/>
                  </a:solidFill>
                </a:rPr>
                <a:t>SOH</a:t>
              </a:r>
              <a:r>
                <a:rPr lang="de-DE" sz="1600" baseline="-25000" dirty="0">
                  <a:solidFill>
                    <a:srgbClr val="39C1CD"/>
                  </a:solidFill>
                </a:rPr>
                <a:t>C</a:t>
              </a:r>
              <a:r>
                <a:rPr lang="de-DE" sz="1600" dirty="0">
                  <a:solidFill>
                    <a:srgbClr val="39C1CD"/>
                  </a:solidFill>
                </a:rPr>
                <a:t>(</a:t>
              </a:r>
              <a:r>
                <a:rPr lang="de-DE" sz="1600" dirty="0" err="1">
                  <a:solidFill>
                    <a:srgbClr val="39C1CD"/>
                  </a:solidFill>
                </a:rPr>
                <a:t>t</a:t>
              </a:r>
              <a:r>
                <a:rPr lang="de-DE" sz="1600" baseline="-25000" dirty="0" err="1">
                  <a:solidFill>
                    <a:srgbClr val="39C1CD"/>
                  </a:solidFill>
                </a:rPr>
                <a:t>n</a:t>
              </a:r>
              <a:r>
                <a:rPr lang="de-DE" sz="1600" dirty="0">
                  <a:solidFill>
                    <a:srgbClr val="39C1CD"/>
                  </a:solidFill>
                </a:rPr>
                <a:t>)</a:t>
              </a: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0D5D458E-2F94-1499-4C11-563FD0D61C9B}"/>
                </a:ext>
              </a:extLst>
            </p:cNvPr>
            <p:cNvSpPr>
              <a:spLocks/>
            </p:cNvSpPr>
            <p:nvPr/>
          </p:nvSpPr>
          <p:spPr>
            <a:xfrm>
              <a:off x="3804731" y="1328759"/>
              <a:ext cx="1042103" cy="31802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I(t</a:t>
              </a:r>
              <a:r>
                <a:rPr lang="de-DE" sz="1600" baseline="-25000" dirty="0">
                  <a:solidFill>
                    <a:schemeClr val="tx1"/>
                  </a:solidFill>
                </a:rPr>
                <a:t>n+1</a:t>
              </a:r>
              <a:r>
                <a:rPr lang="de-DE" sz="1600" dirty="0">
                  <a:solidFill>
                    <a:schemeClr val="tx1"/>
                  </a:solidFill>
                </a:rPr>
                <a:t>)</a:t>
              </a:r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3387CA33-3A00-E38A-2BCC-A9058E4A8D3E}"/>
                </a:ext>
              </a:extLst>
            </p:cNvPr>
            <p:cNvGrpSpPr>
              <a:grpSpLocks/>
            </p:cNvGrpSpPr>
            <p:nvPr/>
          </p:nvGrpSpPr>
          <p:grpSpPr>
            <a:xfrm>
              <a:off x="5906137" y="1773323"/>
              <a:ext cx="1337120" cy="380518"/>
              <a:chOff x="2000804" y="2069350"/>
              <a:chExt cx="1337120" cy="380518"/>
            </a:xfrm>
            <a:solidFill>
              <a:schemeClr val="bg1">
                <a:lumMod val="75000"/>
              </a:schemeClr>
            </a:solidFill>
          </p:grpSpPr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BAAB7796-ABEE-8390-DE34-BF8490B4D67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000804" y="2088393"/>
                <a:ext cx="150019" cy="342433"/>
                <a:chOff x="2000804" y="2114600"/>
                <a:chExt cx="150019" cy="342433"/>
              </a:xfrm>
              <a:grpFill/>
            </p:grpSpPr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182D4CC9-1AFC-C593-E530-613E4CCA8F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00804" y="2114600"/>
                  <a:ext cx="150019" cy="6892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DEF825EE-E35F-2117-BDA0-777971A1EF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00804" y="2184973"/>
                  <a:ext cx="150019" cy="6892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/>
                </a:p>
              </p:txBody>
            </p:sp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2F2568E4-974F-121A-16AE-D040DA35D0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00804" y="2255346"/>
                  <a:ext cx="150019" cy="6456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 dirty="0"/>
                </a:p>
              </p:txBody>
            </p:sp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15E564C8-6583-989D-40BA-AF5170F631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00804" y="2321366"/>
                  <a:ext cx="150019" cy="6892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/>
                </a:p>
              </p:txBody>
            </p:sp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8EF5C5A1-FC70-ACD2-98DF-A7F8B7C7371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00804" y="2388111"/>
                  <a:ext cx="150019" cy="6892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/>
                </a:p>
              </p:txBody>
            </p:sp>
          </p:grp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D187922-45CD-4070-4A58-905EFABA32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0804" y="2069350"/>
                <a:ext cx="1337120" cy="38051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>
                    <a:solidFill>
                      <a:srgbClr val="005B7F"/>
                    </a:solidFill>
                  </a:rPr>
                  <a:t>SOC-Model</a:t>
                </a:r>
              </a:p>
            </p:txBody>
          </p:sp>
        </p:grpSp>
        <p:cxnSp>
          <p:nvCxnSpPr>
            <p:cNvPr id="30" name="Verbinder: gewinkelt 29">
              <a:extLst>
                <a:ext uri="{FF2B5EF4-FFF2-40B4-BE49-F238E27FC236}">
                  <a16:creationId xmlns:a16="http://schemas.microsoft.com/office/drawing/2014/main" id="{EBC4F65A-863E-7105-73EF-169A3ACB921B}"/>
                </a:ext>
              </a:extLst>
            </p:cNvPr>
            <p:cNvCxnSpPr>
              <a:cxnSpLocks/>
              <a:stCxn id="31" idx="3"/>
              <a:endCxn id="29" idx="1"/>
            </p:cNvCxnSpPr>
            <p:nvPr/>
          </p:nvCxnSpPr>
          <p:spPr>
            <a:xfrm flipV="1">
              <a:off x="4094996" y="2100338"/>
              <a:ext cx="1811141" cy="1120126"/>
            </a:xfrm>
            <a:prstGeom prst="bentConnector3">
              <a:avLst>
                <a:gd name="adj1" fmla="val 8716"/>
              </a:avLst>
            </a:prstGeom>
            <a:ln w="28575">
              <a:solidFill>
                <a:srgbClr val="FDB913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B9FC5356-D1D4-2098-F295-FC84C118741C}"/>
                </a:ext>
              </a:extLst>
            </p:cNvPr>
            <p:cNvSpPr>
              <a:spLocks/>
            </p:cNvSpPr>
            <p:nvPr/>
          </p:nvSpPr>
          <p:spPr>
            <a:xfrm>
              <a:off x="3052892" y="3061450"/>
              <a:ext cx="1042104" cy="31802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solidFill>
                    <a:srgbClr val="FDB913"/>
                  </a:solidFill>
                </a:rPr>
                <a:t>SOH</a:t>
              </a:r>
              <a:r>
                <a:rPr lang="de-DE" sz="1600" baseline="-25000" dirty="0">
                  <a:solidFill>
                    <a:srgbClr val="FDB913"/>
                  </a:solidFill>
                </a:rPr>
                <a:t>R</a:t>
              </a:r>
              <a:r>
                <a:rPr lang="de-DE" sz="1600" dirty="0">
                  <a:solidFill>
                    <a:srgbClr val="FDB913"/>
                  </a:solidFill>
                </a:rPr>
                <a:t>(</a:t>
              </a:r>
              <a:r>
                <a:rPr lang="de-DE" sz="1600" dirty="0" err="1">
                  <a:solidFill>
                    <a:srgbClr val="FDB913"/>
                  </a:solidFill>
                </a:rPr>
                <a:t>t</a:t>
              </a:r>
              <a:r>
                <a:rPr lang="de-DE" sz="1600" baseline="-25000" dirty="0" err="1">
                  <a:solidFill>
                    <a:srgbClr val="FDB913"/>
                  </a:solidFill>
                </a:rPr>
                <a:t>n</a:t>
              </a:r>
              <a:r>
                <a:rPr lang="de-DE" sz="1600" dirty="0">
                  <a:solidFill>
                    <a:srgbClr val="FDB913"/>
                  </a:solidFill>
                </a:rPr>
                <a:t>)</a:t>
              </a:r>
            </a:p>
          </p:txBody>
        </p: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27DA0874-D936-B8AF-77B6-40A7335F855D}"/>
                </a:ext>
              </a:extLst>
            </p:cNvPr>
            <p:cNvGrpSpPr>
              <a:grpSpLocks/>
            </p:cNvGrpSpPr>
            <p:nvPr/>
          </p:nvGrpSpPr>
          <p:grpSpPr>
            <a:xfrm>
              <a:off x="5906137" y="2533458"/>
              <a:ext cx="1337120" cy="380518"/>
              <a:chOff x="2000804" y="2069350"/>
              <a:chExt cx="1337120" cy="380518"/>
            </a:xfrm>
            <a:solidFill>
              <a:schemeClr val="bg1">
                <a:lumMod val="75000"/>
              </a:schemeClr>
            </a:solidFill>
          </p:grpSpPr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954CF592-BC5B-0349-C97C-4AEE6681C62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000804" y="2088393"/>
                <a:ext cx="150019" cy="342433"/>
                <a:chOff x="2000804" y="2114600"/>
                <a:chExt cx="150019" cy="342433"/>
              </a:xfrm>
              <a:grpFill/>
            </p:grpSpPr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0EF47D8D-A1B2-D90D-3394-0827A0F675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00804" y="2114600"/>
                  <a:ext cx="150019" cy="6892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7" name="Rechteck 46">
                  <a:extLst>
                    <a:ext uri="{FF2B5EF4-FFF2-40B4-BE49-F238E27FC236}">
                      <a16:creationId xmlns:a16="http://schemas.microsoft.com/office/drawing/2014/main" id="{0C3499C5-5D57-DCCE-7EB1-B6ED4EAC569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00804" y="2184973"/>
                  <a:ext cx="150019" cy="6892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" name="Rechteck 47">
                  <a:extLst>
                    <a:ext uri="{FF2B5EF4-FFF2-40B4-BE49-F238E27FC236}">
                      <a16:creationId xmlns:a16="http://schemas.microsoft.com/office/drawing/2014/main" id="{1C66F672-E5BB-6B48-AE94-FB890218A2D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00804" y="2255346"/>
                  <a:ext cx="150019" cy="6456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9" name="Rechteck 48">
                  <a:extLst>
                    <a:ext uri="{FF2B5EF4-FFF2-40B4-BE49-F238E27FC236}">
                      <a16:creationId xmlns:a16="http://schemas.microsoft.com/office/drawing/2014/main" id="{465C5D90-C109-1747-78FB-86030E377C7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00804" y="2321366"/>
                  <a:ext cx="150019" cy="6892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id="{99EAB08B-3010-DF0C-E429-7F8ECA1811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00804" y="2388111"/>
                  <a:ext cx="150019" cy="6892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D0FE6FD0-05A4-419F-21F5-3F895ED30A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0804" y="2069350"/>
                <a:ext cx="1337120" cy="38051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>
                    <a:solidFill>
                      <a:srgbClr val="7030A0"/>
                    </a:solidFill>
                  </a:rPr>
                  <a:t>T-Model</a:t>
                </a:r>
              </a:p>
            </p:txBody>
          </p:sp>
        </p:grp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F1299D41-4B56-1244-9951-5D4253FB0D5E}"/>
                </a:ext>
              </a:extLst>
            </p:cNvPr>
            <p:cNvGrpSpPr>
              <a:grpSpLocks/>
            </p:cNvGrpSpPr>
            <p:nvPr/>
          </p:nvGrpSpPr>
          <p:grpSpPr>
            <a:xfrm>
              <a:off x="5906137" y="3293593"/>
              <a:ext cx="1337120" cy="380518"/>
              <a:chOff x="2000804" y="2069350"/>
              <a:chExt cx="1337120" cy="380518"/>
            </a:xfrm>
            <a:solidFill>
              <a:schemeClr val="bg1">
                <a:lumMod val="75000"/>
              </a:schemeClr>
            </a:solidFill>
          </p:grpSpPr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F4456131-0487-5C71-F63C-D79F09F9E5F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000804" y="2088393"/>
                <a:ext cx="150019" cy="342433"/>
                <a:chOff x="2000804" y="2114600"/>
                <a:chExt cx="150019" cy="342433"/>
              </a:xfrm>
              <a:grpFill/>
            </p:grpSpPr>
            <p:sp>
              <p:nvSpPr>
                <p:cNvPr id="60" name="Rechteck 59">
                  <a:extLst>
                    <a:ext uri="{FF2B5EF4-FFF2-40B4-BE49-F238E27FC236}">
                      <a16:creationId xmlns:a16="http://schemas.microsoft.com/office/drawing/2014/main" id="{11FFE98A-1C0D-18D4-95CC-CEF5FAEFC1E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00804" y="2114600"/>
                  <a:ext cx="150019" cy="6892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>
                    <a:solidFill>
                      <a:srgbClr val="39C1CD"/>
                    </a:solidFill>
                  </a:endParaRPr>
                </a:p>
              </p:txBody>
            </p:sp>
            <p:sp>
              <p:nvSpPr>
                <p:cNvPr id="61" name="Rechteck 60">
                  <a:extLst>
                    <a:ext uri="{FF2B5EF4-FFF2-40B4-BE49-F238E27FC236}">
                      <a16:creationId xmlns:a16="http://schemas.microsoft.com/office/drawing/2014/main" id="{847C1683-8327-882B-C2C1-1437046AF78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00804" y="2184973"/>
                  <a:ext cx="150019" cy="6892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>
                    <a:solidFill>
                      <a:srgbClr val="39C1CD"/>
                    </a:solidFill>
                  </a:endParaRPr>
                </a:p>
              </p:txBody>
            </p:sp>
            <p:sp>
              <p:nvSpPr>
                <p:cNvPr id="62" name="Rechteck 61">
                  <a:extLst>
                    <a:ext uri="{FF2B5EF4-FFF2-40B4-BE49-F238E27FC236}">
                      <a16:creationId xmlns:a16="http://schemas.microsoft.com/office/drawing/2014/main" id="{FCC98A81-815C-4A97-D8D0-744BEB03C35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00804" y="2255346"/>
                  <a:ext cx="150019" cy="6456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 dirty="0">
                    <a:solidFill>
                      <a:srgbClr val="39C1CD"/>
                    </a:solidFill>
                  </a:endParaRPr>
                </a:p>
              </p:txBody>
            </p:sp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884E8245-7D6B-75C0-29AB-597B81E61FC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00804" y="2321366"/>
                  <a:ext cx="150019" cy="6892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>
                    <a:solidFill>
                      <a:srgbClr val="39C1CD"/>
                    </a:solidFill>
                  </a:endParaRPr>
                </a:p>
              </p:txBody>
            </p:sp>
            <p:sp>
              <p:nvSpPr>
                <p:cNvPr id="64" name="Rechteck 63">
                  <a:extLst>
                    <a:ext uri="{FF2B5EF4-FFF2-40B4-BE49-F238E27FC236}">
                      <a16:creationId xmlns:a16="http://schemas.microsoft.com/office/drawing/2014/main" id="{F778A084-F585-5A1E-1BAD-8ED23EA5320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00804" y="2388111"/>
                  <a:ext cx="150019" cy="6892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>
                    <a:solidFill>
                      <a:srgbClr val="39C1CD"/>
                    </a:solidFill>
                  </a:endParaRPr>
                </a:p>
              </p:txBody>
            </p:sp>
          </p:grp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DD1800D2-AF39-97E8-6057-1DDF753EDD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0804" y="2069350"/>
                <a:ext cx="1337120" cy="38051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>
                    <a:solidFill>
                      <a:srgbClr val="39C1CD"/>
                    </a:solidFill>
                  </a:rPr>
                  <a:t>SOH</a:t>
                </a:r>
                <a:r>
                  <a:rPr lang="de-DE" sz="1600" baseline="-25000" dirty="0">
                    <a:solidFill>
                      <a:srgbClr val="39C1CD"/>
                    </a:solidFill>
                  </a:rPr>
                  <a:t>C</a:t>
                </a:r>
                <a:r>
                  <a:rPr lang="de-DE" sz="1600" dirty="0">
                    <a:solidFill>
                      <a:srgbClr val="39C1CD"/>
                    </a:solidFill>
                  </a:rPr>
                  <a:t> -Model</a:t>
                </a:r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80F23C99-D955-5E11-1C8C-92B86D69C2F9}"/>
                </a:ext>
              </a:extLst>
            </p:cNvPr>
            <p:cNvGrpSpPr>
              <a:grpSpLocks/>
            </p:cNvGrpSpPr>
            <p:nvPr/>
          </p:nvGrpSpPr>
          <p:grpSpPr>
            <a:xfrm>
              <a:off x="5906137" y="4053727"/>
              <a:ext cx="1337120" cy="380518"/>
              <a:chOff x="2000804" y="2069350"/>
              <a:chExt cx="1337120" cy="380518"/>
            </a:xfrm>
            <a:solidFill>
              <a:schemeClr val="bg1">
                <a:lumMod val="75000"/>
              </a:schemeClr>
            </a:solidFill>
          </p:grpSpPr>
          <p:grpSp>
            <p:nvGrpSpPr>
              <p:cNvPr id="67" name="Gruppieren 66">
                <a:extLst>
                  <a:ext uri="{FF2B5EF4-FFF2-40B4-BE49-F238E27FC236}">
                    <a16:creationId xmlns:a16="http://schemas.microsoft.com/office/drawing/2014/main" id="{50FBAFC7-D152-EFC0-F6D4-D778F51E406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000804" y="2088393"/>
                <a:ext cx="150019" cy="342433"/>
                <a:chOff x="2000804" y="2114600"/>
                <a:chExt cx="150019" cy="342433"/>
              </a:xfrm>
              <a:grpFill/>
            </p:grpSpPr>
            <p:sp>
              <p:nvSpPr>
                <p:cNvPr id="74" name="Rechteck 73">
                  <a:extLst>
                    <a:ext uri="{FF2B5EF4-FFF2-40B4-BE49-F238E27FC236}">
                      <a16:creationId xmlns:a16="http://schemas.microsoft.com/office/drawing/2014/main" id="{E0043E8B-1E32-E3AF-4E30-87C09BD0954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00804" y="2114600"/>
                  <a:ext cx="150019" cy="6892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>
                    <a:solidFill>
                      <a:srgbClr val="FDB913"/>
                    </a:solidFill>
                  </a:endParaRPr>
                </a:p>
              </p:txBody>
            </p:sp>
            <p:sp>
              <p:nvSpPr>
                <p:cNvPr id="75" name="Rechteck 74">
                  <a:extLst>
                    <a:ext uri="{FF2B5EF4-FFF2-40B4-BE49-F238E27FC236}">
                      <a16:creationId xmlns:a16="http://schemas.microsoft.com/office/drawing/2014/main" id="{B5E610B3-2CB3-3C57-F412-B6581B1F361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00804" y="2184973"/>
                  <a:ext cx="150019" cy="6892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>
                    <a:solidFill>
                      <a:srgbClr val="FDB913"/>
                    </a:solidFill>
                  </a:endParaRPr>
                </a:p>
              </p:txBody>
            </p:sp>
            <p:sp>
              <p:nvSpPr>
                <p:cNvPr id="76" name="Rechteck 75">
                  <a:extLst>
                    <a:ext uri="{FF2B5EF4-FFF2-40B4-BE49-F238E27FC236}">
                      <a16:creationId xmlns:a16="http://schemas.microsoft.com/office/drawing/2014/main" id="{00A5E05C-776D-F77E-5400-7A4986F13C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00804" y="2255346"/>
                  <a:ext cx="150019" cy="6456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 dirty="0">
                    <a:solidFill>
                      <a:srgbClr val="FDB913"/>
                    </a:solidFill>
                  </a:endParaRPr>
                </a:p>
              </p:txBody>
            </p:sp>
            <p:sp>
              <p:nvSpPr>
                <p:cNvPr id="77" name="Rechteck 76">
                  <a:extLst>
                    <a:ext uri="{FF2B5EF4-FFF2-40B4-BE49-F238E27FC236}">
                      <a16:creationId xmlns:a16="http://schemas.microsoft.com/office/drawing/2014/main" id="{B954092A-24A4-354A-5029-315E0C704F3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00804" y="2321366"/>
                  <a:ext cx="150019" cy="6892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>
                    <a:solidFill>
                      <a:srgbClr val="FDB913"/>
                    </a:solidFill>
                  </a:endParaRPr>
                </a:p>
              </p:txBody>
            </p:sp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30A3E542-2EA1-11CE-C0AC-61FF6DDBBC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00804" y="2388111"/>
                  <a:ext cx="150019" cy="6892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600">
                    <a:solidFill>
                      <a:srgbClr val="FDB913"/>
                    </a:solidFill>
                  </a:endParaRPr>
                </a:p>
              </p:txBody>
            </p:sp>
          </p:grp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7153BF5D-8048-02B5-0A6C-5DDB20A202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0804" y="2069350"/>
                <a:ext cx="1337120" cy="38051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>
                    <a:solidFill>
                      <a:srgbClr val="FDB913"/>
                    </a:solidFill>
                  </a:rPr>
                  <a:t>SOH</a:t>
                </a:r>
                <a:r>
                  <a:rPr lang="de-DE" sz="1600" baseline="-25000" dirty="0">
                    <a:solidFill>
                      <a:srgbClr val="FDB913"/>
                    </a:solidFill>
                  </a:rPr>
                  <a:t>R</a:t>
                </a:r>
                <a:r>
                  <a:rPr lang="de-DE" sz="1600" dirty="0">
                    <a:solidFill>
                      <a:srgbClr val="FDB913"/>
                    </a:solidFill>
                  </a:rPr>
                  <a:t> -Model</a:t>
                </a:r>
              </a:p>
            </p:txBody>
          </p:sp>
        </p:grpSp>
        <p:cxnSp>
          <p:nvCxnSpPr>
            <p:cNvPr id="82" name="Verbinder: gewinkelt 81">
              <a:extLst>
                <a:ext uri="{FF2B5EF4-FFF2-40B4-BE49-F238E27FC236}">
                  <a16:creationId xmlns:a16="http://schemas.microsoft.com/office/drawing/2014/main" id="{23819CED-7143-0A0A-1939-2B9C69FDFC66}"/>
                </a:ext>
              </a:extLst>
            </p:cNvPr>
            <p:cNvCxnSpPr>
              <a:cxnSpLocks/>
              <a:stCxn id="17" idx="3"/>
              <a:endCxn id="12" idx="1"/>
            </p:cNvCxnSpPr>
            <p:nvPr/>
          </p:nvCxnSpPr>
          <p:spPr>
            <a:xfrm flipH="1">
              <a:off x="3052891" y="1963582"/>
              <a:ext cx="4190366" cy="210324"/>
            </a:xfrm>
            <a:prstGeom prst="bentConnector5">
              <a:avLst>
                <a:gd name="adj1" fmla="val -15305"/>
                <a:gd name="adj2" fmla="val 1500033"/>
                <a:gd name="adj3" fmla="val 115186"/>
              </a:avLst>
            </a:prstGeom>
            <a:ln w="28575">
              <a:solidFill>
                <a:srgbClr val="005B7F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Verbinder: gewinkelt 91">
              <a:extLst>
                <a:ext uri="{FF2B5EF4-FFF2-40B4-BE49-F238E27FC236}">
                  <a16:creationId xmlns:a16="http://schemas.microsoft.com/office/drawing/2014/main" id="{4A4AD411-DB8D-4DEB-5118-903B0C888BF3}"/>
                </a:ext>
              </a:extLst>
            </p:cNvPr>
            <p:cNvCxnSpPr>
              <a:cxnSpLocks/>
              <a:stCxn id="38" idx="3"/>
              <a:endCxn id="13" idx="1"/>
            </p:cNvCxnSpPr>
            <p:nvPr/>
          </p:nvCxnSpPr>
          <p:spPr>
            <a:xfrm flipH="1" flipV="1">
              <a:off x="3052891" y="2521427"/>
              <a:ext cx="4190366" cy="202290"/>
            </a:xfrm>
            <a:prstGeom prst="bentConnector5">
              <a:avLst>
                <a:gd name="adj1" fmla="val -11820"/>
                <a:gd name="adj2" fmla="val -1125545"/>
                <a:gd name="adj3" fmla="val 111517"/>
              </a:avLst>
            </a:prstGeom>
            <a:ln w="28575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Verbinder: gewinkelt 96">
              <a:extLst>
                <a:ext uri="{FF2B5EF4-FFF2-40B4-BE49-F238E27FC236}">
                  <a16:creationId xmlns:a16="http://schemas.microsoft.com/office/drawing/2014/main" id="{C7DD1BFE-34DD-C254-5FC3-7EFD20A2762F}"/>
                </a:ext>
              </a:extLst>
            </p:cNvPr>
            <p:cNvCxnSpPr>
              <a:cxnSpLocks/>
              <a:stCxn id="12" idx="3"/>
              <a:endCxn id="47" idx="1"/>
            </p:cNvCxnSpPr>
            <p:nvPr/>
          </p:nvCxnSpPr>
          <p:spPr>
            <a:xfrm>
              <a:off x="4094994" y="2173906"/>
              <a:ext cx="1811143" cy="483429"/>
            </a:xfrm>
            <a:prstGeom prst="bentConnector3">
              <a:avLst>
                <a:gd name="adj1" fmla="val 32996"/>
              </a:avLst>
            </a:prstGeom>
            <a:ln w="28575">
              <a:solidFill>
                <a:srgbClr val="005B7F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Verbinder: gewinkelt 101">
              <a:extLst>
                <a:ext uri="{FF2B5EF4-FFF2-40B4-BE49-F238E27FC236}">
                  <a16:creationId xmlns:a16="http://schemas.microsoft.com/office/drawing/2014/main" id="{140F2CD3-EC9C-39E5-CE12-EE66CBFD59F2}"/>
                </a:ext>
              </a:extLst>
            </p:cNvPr>
            <p:cNvCxnSpPr>
              <a:cxnSpLocks/>
              <a:stCxn id="13" idx="3"/>
              <a:endCxn id="48" idx="1"/>
            </p:cNvCxnSpPr>
            <p:nvPr/>
          </p:nvCxnSpPr>
          <p:spPr>
            <a:xfrm>
              <a:off x="4094994" y="2521427"/>
              <a:ext cx="1811143" cy="204105"/>
            </a:xfrm>
            <a:prstGeom prst="bentConnector3">
              <a:avLst>
                <a:gd name="adj1" fmla="val 25940"/>
              </a:avLst>
            </a:prstGeom>
            <a:ln w="28575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Verbinder: gewinkelt 104">
              <a:extLst>
                <a:ext uri="{FF2B5EF4-FFF2-40B4-BE49-F238E27FC236}">
                  <a16:creationId xmlns:a16="http://schemas.microsoft.com/office/drawing/2014/main" id="{D651AA57-06A5-2E8B-B897-AA679FC8FFFF}"/>
                </a:ext>
              </a:extLst>
            </p:cNvPr>
            <p:cNvCxnSpPr>
              <a:cxnSpLocks/>
              <a:stCxn id="14" idx="3"/>
              <a:endCxn id="49" idx="1"/>
            </p:cNvCxnSpPr>
            <p:nvPr/>
          </p:nvCxnSpPr>
          <p:spPr>
            <a:xfrm flipV="1">
              <a:off x="4094996" y="2793728"/>
              <a:ext cx="1811141" cy="75221"/>
            </a:xfrm>
            <a:prstGeom prst="bentConnector3">
              <a:avLst>
                <a:gd name="adj1" fmla="val 18445"/>
              </a:avLst>
            </a:prstGeom>
            <a:ln w="28575">
              <a:solidFill>
                <a:srgbClr val="39C1CD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Verbinder: gewinkelt 110">
              <a:extLst>
                <a:ext uri="{FF2B5EF4-FFF2-40B4-BE49-F238E27FC236}">
                  <a16:creationId xmlns:a16="http://schemas.microsoft.com/office/drawing/2014/main" id="{B3D20CD9-9884-C018-ED43-2535D7FFB3A4}"/>
                </a:ext>
              </a:extLst>
            </p:cNvPr>
            <p:cNvCxnSpPr>
              <a:cxnSpLocks/>
              <a:stCxn id="15" idx="3"/>
              <a:endCxn id="46" idx="1"/>
            </p:cNvCxnSpPr>
            <p:nvPr/>
          </p:nvCxnSpPr>
          <p:spPr>
            <a:xfrm>
              <a:off x="4846834" y="1487773"/>
              <a:ext cx="1059303" cy="109918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Verbinder: gewinkelt 113">
              <a:extLst>
                <a:ext uri="{FF2B5EF4-FFF2-40B4-BE49-F238E27FC236}">
                  <a16:creationId xmlns:a16="http://schemas.microsoft.com/office/drawing/2014/main" id="{57B21207-71DD-716C-9B07-E4F278E0C3CA}"/>
                </a:ext>
              </a:extLst>
            </p:cNvPr>
            <p:cNvCxnSpPr>
              <a:cxnSpLocks/>
              <a:stCxn id="31" idx="3"/>
              <a:endCxn id="50" idx="1"/>
            </p:cNvCxnSpPr>
            <p:nvPr/>
          </p:nvCxnSpPr>
          <p:spPr>
            <a:xfrm flipV="1">
              <a:off x="4094996" y="2860473"/>
              <a:ext cx="1811141" cy="359991"/>
            </a:xfrm>
            <a:prstGeom prst="bentConnector3">
              <a:avLst>
                <a:gd name="adj1" fmla="val 8979"/>
              </a:avLst>
            </a:prstGeom>
            <a:ln w="28575">
              <a:solidFill>
                <a:srgbClr val="FDB913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Verbinder: gewinkelt 118">
              <a:extLst>
                <a:ext uri="{FF2B5EF4-FFF2-40B4-BE49-F238E27FC236}">
                  <a16:creationId xmlns:a16="http://schemas.microsoft.com/office/drawing/2014/main" id="{2E118B20-44E6-72F9-EAE9-038D7175F26D}"/>
                </a:ext>
              </a:extLst>
            </p:cNvPr>
            <p:cNvCxnSpPr>
              <a:cxnSpLocks/>
              <a:stCxn id="52" idx="3"/>
              <a:endCxn id="14" idx="1"/>
            </p:cNvCxnSpPr>
            <p:nvPr/>
          </p:nvCxnSpPr>
          <p:spPr>
            <a:xfrm flipH="1" flipV="1">
              <a:off x="3052892" y="2868949"/>
              <a:ext cx="4190365" cy="614903"/>
            </a:xfrm>
            <a:prstGeom prst="bentConnector5">
              <a:avLst>
                <a:gd name="adj1" fmla="val -8486"/>
                <a:gd name="adj2" fmla="val -228762"/>
                <a:gd name="adj3" fmla="val 108365"/>
              </a:avLst>
            </a:prstGeom>
            <a:ln w="28575">
              <a:solidFill>
                <a:srgbClr val="39C1CD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Verbinder: gewinkelt 121">
              <a:extLst>
                <a:ext uri="{FF2B5EF4-FFF2-40B4-BE49-F238E27FC236}">
                  <a16:creationId xmlns:a16="http://schemas.microsoft.com/office/drawing/2014/main" id="{9CDE09CC-EC32-DB94-4FAD-29E23D2729F1}"/>
                </a:ext>
              </a:extLst>
            </p:cNvPr>
            <p:cNvCxnSpPr>
              <a:cxnSpLocks/>
              <a:stCxn id="66" idx="3"/>
              <a:endCxn id="31" idx="1"/>
            </p:cNvCxnSpPr>
            <p:nvPr/>
          </p:nvCxnSpPr>
          <p:spPr>
            <a:xfrm flipH="1" flipV="1">
              <a:off x="3052892" y="3220464"/>
              <a:ext cx="4190365" cy="1023522"/>
            </a:xfrm>
            <a:prstGeom prst="bentConnector5">
              <a:avLst>
                <a:gd name="adj1" fmla="val -5455"/>
                <a:gd name="adj2" fmla="val -50965"/>
                <a:gd name="adj3" fmla="val 105455"/>
              </a:avLst>
            </a:prstGeom>
            <a:ln w="28575">
              <a:solidFill>
                <a:srgbClr val="FDB913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Verbinder: gewinkelt 143">
              <a:extLst>
                <a:ext uri="{FF2B5EF4-FFF2-40B4-BE49-F238E27FC236}">
                  <a16:creationId xmlns:a16="http://schemas.microsoft.com/office/drawing/2014/main" id="{C253057B-5B09-9E3D-AA97-BD7807B64B8C}"/>
                </a:ext>
              </a:extLst>
            </p:cNvPr>
            <p:cNvCxnSpPr>
              <a:cxnSpLocks/>
              <a:stCxn id="12" idx="3"/>
              <a:endCxn id="61" idx="1"/>
            </p:cNvCxnSpPr>
            <p:nvPr/>
          </p:nvCxnSpPr>
          <p:spPr>
            <a:xfrm>
              <a:off x="4094994" y="2173906"/>
              <a:ext cx="1811143" cy="1243564"/>
            </a:xfrm>
            <a:prstGeom prst="bentConnector3">
              <a:avLst>
                <a:gd name="adj1" fmla="val 32996"/>
              </a:avLst>
            </a:prstGeom>
            <a:ln w="28575">
              <a:solidFill>
                <a:srgbClr val="005B7F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Verbinder: gewinkelt 144">
              <a:extLst>
                <a:ext uri="{FF2B5EF4-FFF2-40B4-BE49-F238E27FC236}">
                  <a16:creationId xmlns:a16="http://schemas.microsoft.com/office/drawing/2014/main" id="{9EC9107B-6665-AC75-9D13-F9AFD835BD68}"/>
                </a:ext>
              </a:extLst>
            </p:cNvPr>
            <p:cNvCxnSpPr>
              <a:cxnSpLocks/>
              <a:stCxn id="13" idx="3"/>
              <a:endCxn id="62" idx="1"/>
            </p:cNvCxnSpPr>
            <p:nvPr/>
          </p:nvCxnSpPr>
          <p:spPr>
            <a:xfrm>
              <a:off x="4094994" y="2521427"/>
              <a:ext cx="1811143" cy="964240"/>
            </a:xfrm>
            <a:prstGeom prst="bentConnector3">
              <a:avLst>
                <a:gd name="adj1" fmla="val 26072"/>
              </a:avLst>
            </a:prstGeom>
            <a:ln w="28575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Verbinder: gewinkelt 145">
              <a:extLst>
                <a:ext uri="{FF2B5EF4-FFF2-40B4-BE49-F238E27FC236}">
                  <a16:creationId xmlns:a16="http://schemas.microsoft.com/office/drawing/2014/main" id="{C32AE26F-B737-600A-07AB-3D5A00151261}"/>
                </a:ext>
              </a:extLst>
            </p:cNvPr>
            <p:cNvCxnSpPr>
              <a:cxnSpLocks/>
              <a:stCxn id="14" idx="3"/>
              <a:endCxn id="63" idx="1"/>
            </p:cNvCxnSpPr>
            <p:nvPr/>
          </p:nvCxnSpPr>
          <p:spPr>
            <a:xfrm>
              <a:off x="4094996" y="2868949"/>
              <a:ext cx="1811141" cy="684914"/>
            </a:xfrm>
            <a:prstGeom prst="bentConnector3">
              <a:avLst>
                <a:gd name="adj1" fmla="val 18445"/>
              </a:avLst>
            </a:prstGeom>
            <a:ln w="28575">
              <a:solidFill>
                <a:srgbClr val="39C1CD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Verbinder: gewinkelt 146">
              <a:extLst>
                <a:ext uri="{FF2B5EF4-FFF2-40B4-BE49-F238E27FC236}">
                  <a16:creationId xmlns:a16="http://schemas.microsoft.com/office/drawing/2014/main" id="{507E566B-3A22-D854-7EF1-51F2E0F2D242}"/>
                </a:ext>
              </a:extLst>
            </p:cNvPr>
            <p:cNvCxnSpPr>
              <a:cxnSpLocks/>
              <a:stCxn id="15" idx="3"/>
              <a:endCxn id="60" idx="1"/>
            </p:cNvCxnSpPr>
            <p:nvPr/>
          </p:nvCxnSpPr>
          <p:spPr>
            <a:xfrm>
              <a:off x="4846834" y="1487773"/>
              <a:ext cx="1059303" cy="185932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Verbinder: gewinkelt 147">
              <a:extLst>
                <a:ext uri="{FF2B5EF4-FFF2-40B4-BE49-F238E27FC236}">
                  <a16:creationId xmlns:a16="http://schemas.microsoft.com/office/drawing/2014/main" id="{91F7BB0D-6E38-108D-C71E-93707B9C4423}"/>
                </a:ext>
              </a:extLst>
            </p:cNvPr>
            <p:cNvCxnSpPr>
              <a:cxnSpLocks/>
              <a:stCxn id="31" idx="3"/>
              <a:endCxn id="64" idx="1"/>
            </p:cNvCxnSpPr>
            <p:nvPr/>
          </p:nvCxnSpPr>
          <p:spPr>
            <a:xfrm>
              <a:off x="4094996" y="3220464"/>
              <a:ext cx="1811141" cy="400144"/>
            </a:xfrm>
            <a:prstGeom prst="bentConnector3">
              <a:avLst>
                <a:gd name="adj1" fmla="val 8716"/>
              </a:avLst>
            </a:prstGeom>
            <a:ln w="28575">
              <a:solidFill>
                <a:srgbClr val="FDB913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Verbinder: gewinkelt 159">
              <a:extLst>
                <a:ext uri="{FF2B5EF4-FFF2-40B4-BE49-F238E27FC236}">
                  <a16:creationId xmlns:a16="http://schemas.microsoft.com/office/drawing/2014/main" id="{85CABB18-71E2-1AE8-D028-8FBC2CF63374}"/>
                </a:ext>
              </a:extLst>
            </p:cNvPr>
            <p:cNvCxnSpPr>
              <a:cxnSpLocks/>
              <a:stCxn id="12" idx="3"/>
              <a:endCxn id="75" idx="1"/>
            </p:cNvCxnSpPr>
            <p:nvPr/>
          </p:nvCxnSpPr>
          <p:spPr>
            <a:xfrm>
              <a:off x="4094994" y="2173906"/>
              <a:ext cx="1811143" cy="2003698"/>
            </a:xfrm>
            <a:prstGeom prst="bentConnector3">
              <a:avLst>
                <a:gd name="adj1" fmla="val 33084"/>
              </a:avLst>
            </a:prstGeom>
            <a:ln w="28575">
              <a:solidFill>
                <a:srgbClr val="005B7F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Verbinder: gewinkelt 160">
              <a:extLst>
                <a:ext uri="{FF2B5EF4-FFF2-40B4-BE49-F238E27FC236}">
                  <a16:creationId xmlns:a16="http://schemas.microsoft.com/office/drawing/2014/main" id="{EDB88021-D4F6-BA26-321A-3837890979BB}"/>
                </a:ext>
              </a:extLst>
            </p:cNvPr>
            <p:cNvCxnSpPr>
              <a:cxnSpLocks/>
              <a:stCxn id="13" idx="3"/>
              <a:endCxn id="76" idx="1"/>
            </p:cNvCxnSpPr>
            <p:nvPr/>
          </p:nvCxnSpPr>
          <p:spPr>
            <a:xfrm>
              <a:off x="4094994" y="2521427"/>
              <a:ext cx="1811143" cy="1724374"/>
            </a:xfrm>
            <a:prstGeom prst="bentConnector3">
              <a:avLst>
                <a:gd name="adj1" fmla="val 25896"/>
              </a:avLst>
            </a:prstGeom>
            <a:ln w="28575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Verbinder: gewinkelt 161">
              <a:extLst>
                <a:ext uri="{FF2B5EF4-FFF2-40B4-BE49-F238E27FC236}">
                  <a16:creationId xmlns:a16="http://schemas.microsoft.com/office/drawing/2014/main" id="{2ECA06BA-9F5C-7AE8-F736-21FEAA67C3D0}"/>
                </a:ext>
              </a:extLst>
            </p:cNvPr>
            <p:cNvCxnSpPr>
              <a:cxnSpLocks/>
              <a:stCxn id="14" idx="3"/>
              <a:endCxn id="77" idx="1"/>
            </p:cNvCxnSpPr>
            <p:nvPr/>
          </p:nvCxnSpPr>
          <p:spPr>
            <a:xfrm>
              <a:off x="4094996" y="2868949"/>
              <a:ext cx="1811141" cy="1445048"/>
            </a:xfrm>
            <a:prstGeom prst="bentConnector3">
              <a:avLst>
                <a:gd name="adj1" fmla="val 18445"/>
              </a:avLst>
            </a:prstGeom>
            <a:ln w="28575">
              <a:solidFill>
                <a:srgbClr val="39C1CD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Verbinder: gewinkelt 162">
              <a:extLst>
                <a:ext uri="{FF2B5EF4-FFF2-40B4-BE49-F238E27FC236}">
                  <a16:creationId xmlns:a16="http://schemas.microsoft.com/office/drawing/2014/main" id="{6CD85E14-397F-DE53-9EE4-AD58E7ECE274}"/>
                </a:ext>
              </a:extLst>
            </p:cNvPr>
            <p:cNvCxnSpPr>
              <a:cxnSpLocks/>
              <a:stCxn id="15" idx="3"/>
              <a:endCxn id="74" idx="1"/>
            </p:cNvCxnSpPr>
            <p:nvPr/>
          </p:nvCxnSpPr>
          <p:spPr>
            <a:xfrm>
              <a:off x="4846834" y="1487773"/>
              <a:ext cx="1059303" cy="261945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Verbinder: gewinkelt 163">
              <a:extLst>
                <a:ext uri="{FF2B5EF4-FFF2-40B4-BE49-F238E27FC236}">
                  <a16:creationId xmlns:a16="http://schemas.microsoft.com/office/drawing/2014/main" id="{12C81349-82F8-82D8-6921-14F3EA380AEF}"/>
                </a:ext>
              </a:extLst>
            </p:cNvPr>
            <p:cNvCxnSpPr>
              <a:cxnSpLocks/>
              <a:stCxn id="31" idx="3"/>
              <a:endCxn id="78" idx="1"/>
            </p:cNvCxnSpPr>
            <p:nvPr/>
          </p:nvCxnSpPr>
          <p:spPr>
            <a:xfrm>
              <a:off x="4094996" y="3220464"/>
              <a:ext cx="1811141" cy="1160278"/>
            </a:xfrm>
            <a:prstGeom prst="bentConnector3">
              <a:avLst>
                <a:gd name="adj1" fmla="val 8716"/>
              </a:avLst>
            </a:prstGeom>
            <a:ln w="28575">
              <a:solidFill>
                <a:srgbClr val="FDB913"/>
              </a:solidFill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3877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6CF4F-7940-BA79-AEFF-8CB10606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Application-Optimal Battery System Design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27C0BC-9F83-EB9A-475D-DB13B0B7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3660-B8D8-47A1-91CB-666CA2C1960D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CEAF38-A962-BE45-92E8-2D2454A9C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AC9AA0-3050-0443-65EA-A15CFC62C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64F06F1-FAB6-4B7A-6113-0A0AB4DBA5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319318"/>
          </a:xfrm>
        </p:spPr>
        <p:txBody>
          <a:bodyPr/>
          <a:lstStyle/>
          <a:p>
            <a:r>
              <a:rPr lang="en-US" dirty="0"/>
              <a:t>Levels of Freedom in Layouting Battery System Configurations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5F19DB-4448-62FF-7D43-1AB34810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11233150" cy="255134"/>
          </a:xfrm>
        </p:spPr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block</a:t>
            </a:r>
          </a:p>
        </p:txBody>
      </p: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76932697-1CD3-C0DF-4990-DD6F3CD15047}"/>
              </a:ext>
            </a:extLst>
          </p:cNvPr>
          <p:cNvGrpSpPr/>
          <p:nvPr/>
        </p:nvGrpSpPr>
        <p:grpSpPr>
          <a:xfrm>
            <a:off x="5014913" y="2671713"/>
            <a:ext cx="2021677" cy="1938743"/>
            <a:chOff x="5014913" y="2671713"/>
            <a:chExt cx="2021677" cy="1938743"/>
          </a:xfrm>
        </p:grpSpPr>
        <p:sp>
          <p:nvSpPr>
            <p:cNvPr id="57" name="Rechteck: abgerundete Ecken 56">
              <a:extLst>
                <a:ext uri="{FF2B5EF4-FFF2-40B4-BE49-F238E27FC236}">
                  <a16:creationId xmlns:a16="http://schemas.microsoft.com/office/drawing/2014/main" id="{E5244DE9-DDB4-0ACD-B757-CD222ADF50E7}"/>
                </a:ext>
              </a:extLst>
            </p:cNvPr>
            <p:cNvSpPr/>
            <p:nvPr/>
          </p:nvSpPr>
          <p:spPr>
            <a:xfrm>
              <a:off x="5014913" y="2671713"/>
              <a:ext cx="2021677" cy="1938743"/>
            </a:xfrm>
            <a:prstGeom prst="roundRect">
              <a:avLst>
                <a:gd name="adj" fmla="val 4075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EB335C9A-C966-8D71-7340-A9B63CEBFF52}"/>
                </a:ext>
              </a:extLst>
            </p:cNvPr>
            <p:cNvGrpSpPr/>
            <p:nvPr/>
          </p:nvGrpSpPr>
          <p:grpSpPr>
            <a:xfrm>
              <a:off x="5081818" y="2747063"/>
              <a:ext cx="1834712" cy="1770028"/>
              <a:chOff x="5081818" y="2747063"/>
              <a:chExt cx="1834712" cy="1770028"/>
            </a:xfrm>
          </p:grpSpPr>
          <p:sp>
            <p:nvSpPr>
              <p:cNvPr id="23" name="Flussdiagramm: Verbinder 22">
                <a:extLst>
                  <a:ext uri="{FF2B5EF4-FFF2-40B4-BE49-F238E27FC236}">
                    <a16:creationId xmlns:a16="http://schemas.microsoft.com/office/drawing/2014/main" id="{A216EFAC-468E-87B1-3EC5-D7EB0FF78C53}"/>
                  </a:ext>
                </a:extLst>
              </p:cNvPr>
              <p:cNvSpPr/>
              <p:nvPr/>
            </p:nvSpPr>
            <p:spPr>
              <a:xfrm>
                <a:off x="5081818" y="4013091"/>
                <a:ext cx="504000" cy="504000"/>
              </a:xfrm>
              <a:prstGeom prst="flowChartConnector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lussdiagramm: Verbinder 23">
                <a:extLst>
                  <a:ext uri="{FF2B5EF4-FFF2-40B4-BE49-F238E27FC236}">
                    <a16:creationId xmlns:a16="http://schemas.microsoft.com/office/drawing/2014/main" id="{D48EA8C5-9EFF-FC27-BA7D-AA0E7FD912DF}"/>
                  </a:ext>
                </a:extLst>
              </p:cNvPr>
              <p:cNvSpPr/>
              <p:nvPr/>
            </p:nvSpPr>
            <p:spPr>
              <a:xfrm>
                <a:off x="5740969" y="4010695"/>
                <a:ext cx="504000" cy="504000"/>
              </a:xfrm>
              <a:prstGeom prst="flowChartConnector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Flussdiagramm: Verbinder 24">
                <a:extLst>
                  <a:ext uri="{FF2B5EF4-FFF2-40B4-BE49-F238E27FC236}">
                    <a16:creationId xmlns:a16="http://schemas.microsoft.com/office/drawing/2014/main" id="{6D1DCCCA-2EDB-9A7B-F7A0-562898698802}"/>
                  </a:ext>
                </a:extLst>
              </p:cNvPr>
              <p:cNvSpPr/>
              <p:nvPr/>
            </p:nvSpPr>
            <p:spPr>
              <a:xfrm>
                <a:off x="6412530" y="4013091"/>
                <a:ext cx="504000" cy="504000"/>
              </a:xfrm>
              <a:prstGeom prst="flowChartConnector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Flussdiagramm: Verbinder 25">
                <a:extLst>
                  <a:ext uri="{FF2B5EF4-FFF2-40B4-BE49-F238E27FC236}">
                    <a16:creationId xmlns:a16="http://schemas.microsoft.com/office/drawing/2014/main" id="{2E2DB879-3F52-59AD-9DE4-49606A3A8757}"/>
                  </a:ext>
                </a:extLst>
              </p:cNvPr>
              <p:cNvSpPr/>
              <p:nvPr/>
            </p:nvSpPr>
            <p:spPr>
              <a:xfrm>
                <a:off x="5081818" y="3384906"/>
                <a:ext cx="504000" cy="504000"/>
              </a:xfrm>
              <a:prstGeom prst="flowChartConnector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Flussdiagramm: Verbinder 26">
                <a:extLst>
                  <a:ext uri="{FF2B5EF4-FFF2-40B4-BE49-F238E27FC236}">
                    <a16:creationId xmlns:a16="http://schemas.microsoft.com/office/drawing/2014/main" id="{5821C318-14AB-FF2C-3E8D-E1E9B5B68892}"/>
                  </a:ext>
                </a:extLst>
              </p:cNvPr>
              <p:cNvSpPr/>
              <p:nvPr/>
            </p:nvSpPr>
            <p:spPr>
              <a:xfrm>
                <a:off x="5740969" y="3387685"/>
                <a:ext cx="504000" cy="504000"/>
              </a:xfrm>
              <a:prstGeom prst="flowChartConnector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Flussdiagramm: Verbinder 27">
                <a:extLst>
                  <a:ext uri="{FF2B5EF4-FFF2-40B4-BE49-F238E27FC236}">
                    <a16:creationId xmlns:a16="http://schemas.microsoft.com/office/drawing/2014/main" id="{1083CD20-0ED5-FE98-91F7-216ED31DD5CB}"/>
                  </a:ext>
                </a:extLst>
              </p:cNvPr>
              <p:cNvSpPr/>
              <p:nvPr/>
            </p:nvSpPr>
            <p:spPr>
              <a:xfrm>
                <a:off x="6412530" y="3384906"/>
                <a:ext cx="504000" cy="504000"/>
              </a:xfrm>
              <a:prstGeom prst="flowChartConnector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lussdiagramm: Verbinder 28">
                <a:extLst>
                  <a:ext uri="{FF2B5EF4-FFF2-40B4-BE49-F238E27FC236}">
                    <a16:creationId xmlns:a16="http://schemas.microsoft.com/office/drawing/2014/main" id="{5F44FE03-8A3D-21A0-2144-660A13145876}"/>
                  </a:ext>
                </a:extLst>
              </p:cNvPr>
              <p:cNvSpPr/>
              <p:nvPr/>
            </p:nvSpPr>
            <p:spPr>
              <a:xfrm>
                <a:off x="5081818" y="2747063"/>
                <a:ext cx="504000" cy="504000"/>
              </a:xfrm>
              <a:prstGeom prst="flowChartConnector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Flussdiagramm: Verbinder 29">
                <a:extLst>
                  <a:ext uri="{FF2B5EF4-FFF2-40B4-BE49-F238E27FC236}">
                    <a16:creationId xmlns:a16="http://schemas.microsoft.com/office/drawing/2014/main" id="{03BB6C4B-1D43-D3CC-2791-91D12B17F2D1}"/>
                  </a:ext>
                </a:extLst>
              </p:cNvPr>
              <p:cNvSpPr/>
              <p:nvPr/>
            </p:nvSpPr>
            <p:spPr>
              <a:xfrm>
                <a:off x="5747174" y="2747063"/>
                <a:ext cx="504000" cy="504000"/>
              </a:xfrm>
              <a:prstGeom prst="flowChartConnector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Flussdiagramm: Verbinder 30">
                <a:extLst>
                  <a:ext uri="{FF2B5EF4-FFF2-40B4-BE49-F238E27FC236}">
                    <a16:creationId xmlns:a16="http://schemas.microsoft.com/office/drawing/2014/main" id="{207AFA74-200B-15CE-C81C-62CF52827BCE}"/>
                  </a:ext>
                </a:extLst>
              </p:cNvPr>
              <p:cNvSpPr/>
              <p:nvPr/>
            </p:nvSpPr>
            <p:spPr>
              <a:xfrm>
                <a:off x="6412530" y="2747063"/>
                <a:ext cx="504000" cy="504000"/>
              </a:xfrm>
              <a:prstGeom prst="flowChartConnector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B8EE948D-250B-B104-4D81-09660BF71989}"/>
              </a:ext>
            </a:extLst>
          </p:cNvPr>
          <p:cNvCxnSpPr>
            <a:cxnSpLocks/>
            <a:stCxn id="42" idx="1"/>
            <a:endCxn id="31" idx="6"/>
          </p:cNvCxnSpPr>
          <p:nvPr/>
        </p:nvCxnSpPr>
        <p:spPr>
          <a:xfrm flipH="1">
            <a:off x="6916530" y="2643217"/>
            <a:ext cx="767880" cy="35584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2D34C716-2B17-DF41-E0FE-567A6E269BC3}"/>
              </a:ext>
            </a:extLst>
          </p:cNvPr>
          <p:cNvSpPr/>
          <p:nvPr/>
        </p:nvSpPr>
        <p:spPr>
          <a:xfrm>
            <a:off x="7684410" y="2464811"/>
            <a:ext cx="932367" cy="35681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>
              <a:lnSpc>
                <a:spcPts val="1960"/>
              </a:lnSpc>
              <a:buClr>
                <a:schemeClr val="accent1"/>
              </a:buClr>
            </a:pPr>
            <a:r>
              <a:rPr lang="de-DE" sz="1400" dirty="0" err="1">
                <a:solidFill>
                  <a:schemeClr val="tx1"/>
                </a:solidFill>
              </a:rPr>
              <a:t>Cell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5106EC3F-093F-C9C1-4956-D2E583FE43B8}"/>
              </a:ext>
            </a:extLst>
          </p:cNvPr>
          <p:cNvGrpSpPr/>
          <p:nvPr/>
        </p:nvGrpSpPr>
        <p:grpSpPr>
          <a:xfrm>
            <a:off x="4623644" y="2314902"/>
            <a:ext cx="2737785" cy="2569318"/>
            <a:chOff x="4623644" y="2314902"/>
            <a:chExt cx="2737785" cy="2569318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A8CB4BA9-77A2-0535-C8F0-C50B051A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1818" y="4705814"/>
              <a:ext cx="1834712" cy="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A6CB68BE-B40A-AE24-73A2-ACD88D5CD7FD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4863074" y="2671713"/>
              <a:ext cx="1" cy="1785987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D12B40D4-329E-0999-0220-68487A4BE82E}"/>
                </a:ext>
              </a:extLst>
            </p:cNvPr>
            <p:cNvSpPr/>
            <p:nvPr/>
          </p:nvSpPr>
          <p:spPr>
            <a:xfrm>
              <a:off x="4623644" y="2314902"/>
              <a:ext cx="478861" cy="356811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>
                <a:lnSpc>
                  <a:spcPts val="1960"/>
                </a:lnSpc>
                <a:buClr>
                  <a:schemeClr val="accent1"/>
                </a:buClr>
              </a:pPr>
              <a:r>
                <a:rPr lang="de-DE" sz="1400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0026C885-531A-ADB6-6C38-119A5511150C}"/>
                </a:ext>
              </a:extLst>
            </p:cNvPr>
            <p:cNvSpPr/>
            <p:nvPr/>
          </p:nvSpPr>
          <p:spPr>
            <a:xfrm>
              <a:off x="6882568" y="4527409"/>
              <a:ext cx="478861" cy="356811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>
                <a:lnSpc>
                  <a:spcPts val="1960"/>
                </a:lnSpc>
                <a:buClr>
                  <a:schemeClr val="accent1"/>
                </a:buClr>
              </a:pPr>
              <a:r>
                <a:rPr lang="de-DE" sz="1400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724949EE-DC54-AC7B-A224-D7B4FE6A957D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7036590" y="3122223"/>
            <a:ext cx="647819" cy="2901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hteck 60">
            <a:extLst>
              <a:ext uri="{FF2B5EF4-FFF2-40B4-BE49-F238E27FC236}">
                <a16:creationId xmlns:a16="http://schemas.microsoft.com/office/drawing/2014/main" id="{A291B61A-E665-6CC7-F77E-FBA4F0214AEE}"/>
              </a:ext>
            </a:extLst>
          </p:cNvPr>
          <p:cNvSpPr/>
          <p:nvPr/>
        </p:nvSpPr>
        <p:spPr>
          <a:xfrm>
            <a:off x="7684409" y="2943817"/>
            <a:ext cx="1129391" cy="35681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>
              <a:lnSpc>
                <a:spcPts val="1960"/>
              </a:lnSpc>
              <a:buClr>
                <a:schemeClr val="accent1"/>
              </a:buClr>
            </a:pPr>
            <a:r>
              <a:rPr lang="de-DE" sz="1400" dirty="0" err="1">
                <a:solidFill>
                  <a:schemeClr val="tx1"/>
                </a:solidFill>
              </a:rPr>
              <a:t>Cell</a:t>
            </a:r>
            <a:r>
              <a:rPr lang="de-DE" sz="1400" dirty="0">
                <a:solidFill>
                  <a:schemeClr val="tx1"/>
                </a:solidFill>
              </a:rPr>
              <a:t> block</a:t>
            </a:r>
          </a:p>
        </p:txBody>
      </p:sp>
    </p:spTree>
    <p:extLst>
      <p:ext uri="{BB962C8B-B14F-4D97-AF65-F5344CB8AC3E}">
        <p14:creationId xmlns:p14="http://schemas.microsoft.com/office/powerpoint/2010/main" val="359748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hteck 75">
            <a:extLst>
              <a:ext uri="{FF2B5EF4-FFF2-40B4-BE49-F238E27FC236}">
                <a16:creationId xmlns:a16="http://schemas.microsoft.com/office/drawing/2014/main" id="{48574FC0-BA36-A6B0-98DE-0FE0EDD8DB87}"/>
              </a:ext>
            </a:extLst>
          </p:cNvPr>
          <p:cNvSpPr/>
          <p:nvPr/>
        </p:nvSpPr>
        <p:spPr>
          <a:xfrm>
            <a:off x="7684410" y="2464811"/>
            <a:ext cx="1069065" cy="35681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>
              <a:lnSpc>
                <a:spcPts val="1960"/>
              </a:lnSpc>
              <a:buClr>
                <a:schemeClr val="accent1"/>
              </a:buClr>
            </a:pPr>
            <a:r>
              <a:rPr lang="de-DE" sz="1400" dirty="0" err="1">
                <a:solidFill>
                  <a:schemeClr val="tx1"/>
                </a:solidFill>
              </a:rPr>
              <a:t>Cell</a:t>
            </a:r>
            <a:r>
              <a:rPr lang="de-DE" sz="1400" dirty="0">
                <a:solidFill>
                  <a:schemeClr val="tx1"/>
                </a:solidFill>
              </a:rPr>
              <a:t> block</a:t>
            </a:r>
          </a:p>
        </p:txBody>
      </p: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86B3DE1F-A6F1-E8FA-E77D-242D8CC87B47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7036590" y="3122223"/>
            <a:ext cx="647819" cy="2901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hteck 77">
            <a:extLst>
              <a:ext uri="{FF2B5EF4-FFF2-40B4-BE49-F238E27FC236}">
                <a16:creationId xmlns:a16="http://schemas.microsoft.com/office/drawing/2014/main" id="{B780E304-C8A8-3B0F-F20A-BC73F05CEEB5}"/>
              </a:ext>
            </a:extLst>
          </p:cNvPr>
          <p:cNvSpPr/>
          <p:nvPr/>
        </p:nvSpPr>
        <p:spPr>
          <a:xfrm>
            <a:off x="7684409" y="2943817"/>
            <a:ext cx="1129391" cy="35681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>
              <a:lnSpc>
                <a:spcPts val="1960"/>
              </a:lnSpc>
              <a:buClr>
                <a:schemeClr val="accent1"/>
              </a:buClr>
            </a:pPr>
            <a:r>
              <a:rPr lang="de-DE" sz="1400" dirty="0">
                <a:solidFill>
                  <a:schemeClr val="tx1"/>
                </a:solidFill>
              </a:rPr>
              <a:t>Module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D6CF4F-7940-BA79-AEFF-8CB10606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Application-Optimal Battery System Design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27C0BC-9F83-EB9A-475D-DB13B0B7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3660-B8D8-47A1-91CB-666CA2C1960D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CEAF38-A962-BE45-92E8-2D2454A9C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AC9AA0-3050-0443-65EA-A15CFC62C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64F06F1-FAB6-4B7A-6113-0A0AB4DBA5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319318"/>
          </a:xfrm>
        </p:spPr>
        <p:txBody>
          <a:bodyPr/>
          <a:lstStyle/>
          <a:p>
            <a:r>
              <a:rPr lang="en-US" dirty="0"/>
              <a:t>Levels of Freedom in Layouting Battery System Configurations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5F19DB-4448-62FF-7D43-1AB34810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11233150" cy="255134"/>
          </a:xfrm>
        </p:spPr>
        <p:txBody>
          <a:bodyPr/>
          <a:lstStyle/>
          <a:p>
            <a:r>
              <a:rPr lang="de-DE" dirty="0"/>
              <a:t>Module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C1DA606A-7BB9-AE91-4EA6-8E1D464998C7}"/>
              </a:ext>
            </a:extLst>
          </p:cNvPr>
          <p:cNvGrpSpPr/>
          <p:nvPr/>
        </p:nvGrpSpPr>
        <p:grpSpPr>
          <a:xfrm>
            <a:off x="4623644" y="2314902"/>
            <a:ext cx="2737785" cy="2569318"/>
            <a:chOff x="4623644" y="2314902"/>
            <a:chExt cx="2737785" cy="2569318"/>
          </a:xfrm>
        </p:grpSpPr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AF5E8B5B-2DD2-82A5-C1E3-85E54520BC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1818" y="4705814"/>
              <a:ext cx="1834712" cy="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4A7074DF-B46C-9FC6-2214-302201279514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V="1">
              <a:off x="4863074" y="2671713"/>
              <a:ext cx="1" cy="1785987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0EC807D1-367D-DFB9-D122-14376D31820E}"/>
                </a:ext>
              </a:extLst>
            </p:cNvPr>
            <p:cNvSpPr/>
            <p:nvPr/>
          </p:nvSpPr>
          <p:spPr>
            <a:xfrm>
              <a:off x="4623644" y="2314902"/>
              <a:ext cx="478861" cy="356811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>
                <a:lnSpc>
                  <a:spcPts val="1960"/>
                </a:lnSpc>
                <a:buClr>
                  <a:schemeClr val="accent1"/>
                </a:buClr>
              </a:pPr>
              <a:r>
                <a:rPr lang="de-DE" sz="1400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F248D344-7DEE-5BF3-80F5-A7C49834E379}"/>
                </a:ext>
              </a:extLst>
            </p:cNvPr>
            <p:cNvSpPr/>
            <p:nvPr/>
          </p:nvSpPr>
          <p:spPr>
            <a:xfrm>
              <a:off x="6882568" y="4527409"/>
              <a:ext cx="478861" cy="356811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>
                <a:lnSpc>
                  <a:spcPts val="1960"/>
                </a:lnSpc>
                <a:buClr>
                  <a:schemeClr val="accent1"/>
                </a:buClr>
              </a:pPr>
              <a:r>
                <a:rPr lang="de-DE" sz="1400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2B5C42B-DDF0-B923-D4F0-37FEC442FD25}"/>
              </a:ext>
            </a:extLst>
          </p:cNvPr>
          <p:cNvGrpSpPr/>
          <p:nvPr/>
        </p:nvGrpSpPr>
        <p:grpSpPr>
          <a:xfrm>
            <a:off x="5014913" y="2671713"/>
            <a:ext cx="2021677" cy="1938743"/>
            <a:chOff x="5014913" y="2671713"/>
            <a:chExt cx="2021677" cy="1938743"/>
          </a:xfrm>
        </p:grpSpPr>
        <p:sp>
          <p:nvSpPr>
            <p:cNvPr id="74" name="Rechteck: abgerundete Ecken 73">
              <a:extLst>
                <a:ext uri="{FF2B5EF4-FFF2-40B4-BE49-F238E27FC236}">
                  <a16:creationId xmlns:a16="http://schemas.microsoft.com/office/drawing/2014/main" id="{5A3B57E0-522E-B4CB-3254-9B0ED717BB10}"/>
                </a:ext>
              </a:extLst>
            </p:cNvPr>
            <p:cNvSpPr/>
            <p:nvPr/>
          </p:nvSpPr>
          <p:spPr>
            <a:xfrm>
              <a:off x="5014913" y="2671713"/>
              <a:ext cx="2021677" cy="1938743"/>
            </a:xfrm>
            <a:prstGeom prst="roundRect">
              <a:avLst>
                <a:gd name="adj" fmla="val 4075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8906B920-323B-B837-E549-4CCE0AE73F14}"/>
                </a:ext>
              </a:extLst>
            </p:cNvPr>
            <p:cNvSpPr/>
            <p:nvPr/>
          </p:nvSpPr>
          <p:spPr>
            <a:xfrm>
              <a:off x="5081818" y="2748954"/>
              <a:ext cx="504000" cy="504000"/>
            </a:xfrm>
            <a:prstGeom prst="rect">
              <a:avLst/>
            </a:prstGeom>
            <a:solidFill>
              <a:srgbClr val="337C9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18133A63-97F0-78E8-07C6-EEA50007BEB3}"/>
                </a:ext>
              </a:extLst>
            </p:cNvPr>
            <p:cNvSpPr/>
            <p:nvPr/>
          </p:nvSpPr>
          <p:spPr>
            <a:xfrm>
              <a:off x="5747174" y="2747063"/>
              <a:ext cx="504000" cy="504000"/>
            </a:xfrm>
            <a:prstGeom prst="rect">
              <a:avLst/>
            </a:prstGeom>
            <a:solidFill>
              <a:srgbClr val="337C9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3B057A35-460C-DBD6-752A-437F44226C59}"/>
                </a:ext>
              </a:extLst>
            </p:cNvPr>
            <p:cNvSpPr/>
            <p:nvPr/>
          </p:nvSpPr>
          <p:spPr>
            <a:xfrm>
              <a:off x="5081818" y="3384906"/>
              <a:ext cx="504000" cy="504000"/>
            </a:xfrm>
            <a:prstGeom prst="rect">
              <a:avLst/>
            </a:prstGeom>
            <a:solidFill>
              <a:srgbClr val="337C9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474693EB-1888-DB5B-6623-1AF3141DA9F6}"/>
                </a:ext>
              </a:extLst>
            </p:cNvPr>
            <p:cNvSpPr/>
            <p:nvPr/>
          </p:nvSpPr>
          <p:spPr>
            <a:xfrm>
              <a:off x="5081818" y="4007916"/>
              <a:ext cx="504000" cy="504000"/>
            </a:xfrm>
            <a:prstGeom prst="rect">
              <a:avLst/>
            </a:prstGeom>
            <a:solidFill>
              <a:srgbClr val="337C9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6E77EC3F-66B5-8FC5-148F-2D65BB856AED}"/>
                </a:ext>
              </a:extLst>
            </p:cNvPr>
            <p:cNvSpPr/>
            <p:nvPr/>
          </p:nvSpPr>
          <p:spPr>
            <a:xfrm>
              <a:off x="6412530" y="4007916"/>
              <a:ext cx="504000" cy="504000"/>
            </a:xfrm>
            <a:prstGeom prst="rect">
              <a:avLst/>
            </a:prstGeom>
            <a:solidFill>
              <a:srgbClr val="337C9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8DBEFAFB-288C-CA4A-E4FF-947C07E494A0}"/>
                </a:ext>
              </a:extLst>
            </p:cNvPr>
            <p:cNvSpPr/>
            <p:nvPr/>
          </p:nvSpPr>
          <p:spPr>
            <a:xfrm>
              <a:off x="5747174" y="4007916"/>
              <a:ext cx="504000" cy="504000"/>
            </a:xfrm>
            <a:prstGeom prst="rect">
              <a:avLst/>
            </a:prstGeom>
            <a:solidFill>
              <a:srgbClr val="337C9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B5334219-9EFF-5EAA-9F3E-EE8730E38159}"/>
                </a:ext>
              </a:extLst>
            </p:cNvPr>
            <p:cNvSpPr/>
            <p:nvPr/>
          </p:nvSpPr>
          <p:spPr>
            <a:xfrm>
              <a:off x="5747174" y="3384906"/>
              <a:ext cx="504000" cy="504000"/>
            </a:xfrm>
            <a:prstGeom prst="rect">
              <a:avLst/>
            </a:prstGeom>
            <a:solidFill>
              <a:srgbClr val="337C9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ADBF6694-B086-17A1-83BD-2CEF44EA3E02}"/>
                </a:ext>
              </a:extLst>
            </p:cNvPr>
            <p:cNvSpPr/>
            <p:nvPr/>
          </p:nvSpPr>
          <p:spPr>
            <a:xfrm>
              <a:off x="6412530" y="3384906"/>
              <a:ext cx="504000" cy="504000"/>
            </a:xfrm>
            <a:prstGeom prst="rect">
              <a:avLst/>
            </a:prstGeom>
            <a:solidFill>
              <a:srgbClr val="337C9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4CD0BCA9-4971-0D4A-E6B6-4C126B41376D}"/>
                </a:ext>
              </a:extLst>
            </p:cNvPr>
            <p:cNvGrpSpPr/>
            <p:nvPr/>
          </p:nvGrpSpPr>
          <p:grpSpPr>
            <a:xfrm>
              <a:off x="6412530" y="2753286"/>
              <a:ext cx="504000" cy="504000"/>
              <a:chOff x="6412530" y="2753286"/>
              <a:chExt cx="504000" cy="504000"/>
            </a:xfrm>
          </p:grpSpPr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15F48683-1769-29AA-D99E-1EBB20CE3996}"/>
                  </a:ext>
                </a:extLst>
              </p:cNvPr>
              <p:cNvSpPr/>
              <p:nvPr/>
            </p:nvSpPr>
            <p:spPr>
              <a:xfrm>
                <a:off x="6412530" y="2753286"/>
                <a:ext cx="504000" cy="504000"/>
              </a:xfrm>
              <a:prstGeom prst="rect">
                <a:avLst/>
              </a:prstGeom>
              <a:solidFill>
                <a:srgbClr val="337C9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uppieren 78">
                <a:extLst>
                  <a:ext uri="{FF2B5EF4-FFF2-40B4-BE49-F238E27FC236}">
                    <a16:creationId xmlns:a16="http://schemas.microsoft.com/office/drawing/2014/main" id="{E0A6482A-5F5A-0898-808B-4B4EA8B349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51192" y="2798394"/>
                <a:ext cx="418505" cy="401337"/>
                <a:chOff x="5014913" y="2671713"/>
                <a:chExt cx="2021677" cy="1938743"/>
              </a:xfrm>
            </p:grpSpPr>
            <p:sp>
              <p:nvSpPr>
                <p:cNvPr id="80" name="Rechteck: abgerundete Ecken 79">
                  <a:extLst>
                    <a:ext uri="{FF2B5EF4-FFF2-40B4-BE49-F238E27FC236}">
                      <a16:creationId xmlns:a16="http://schemas.microsoft.com/office/drawing/2014/main" id="{54D440D8-36B6-B7D9-9B06-2A598AF53BEB}"/>
                    </a:ext>
                  </a:extLst>
                </p:cNvPr>
                <p:cNvSpPr/>
                <p:nvPr/>
              </p:nvSpPr>
              <p:spPr>
                <a:xfrm>
                  <a:off x="5014913" y="2671713"/>
                  <a:ext cx="2021677" cy="1938743"/>
                </a:xfrm>
                <a:prstGeom prst="roundRect">
                  <a:avLst>
                    <a:gd name="adj" fmla="val 4075"/>
                  </a:avLst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de-DE" sz="14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81" name="Gruppieren 80">
                  <a:extLst>
                    <a:ext uri="{FF2B5EF4-FFF2-40B4-BE49-F238E27FC236}">
                      <a16:creationId xmlns:a16="http://schemas.microsoft.com/office/drawing/2014/main" id="{7C81656F-8840-058F-2223-65E5E7A9E5E2}"/>
                    </a:ext>
                  </a:extLst>
                </p:cNvPr>
                <p:cNvGrpSpPr/>
                <p:nvPr/>
              </p:nvGrpSpPr>
              <p:grpSpPr>
                <a:xfrm>
                  <a:off x="5081818" y="2747063"/>
                  <a:ext cx="1834712" cy="1770028"/>
                  <a:chOff x="5081818" y="2747063"/>
                  <a:chExt cx="1834712" cy="1770028"/>
                </a:xfrm>
              </p:grpSpPr>
              <p:sp>
                <p:nvSpPr>
                  <p:cNvPr id="82" name="Flussdiagramm: Verbinder 81">
                    <a:extLst>
                      <a:ext uri="{FF2B5EF4-FFF2-40B4-BE49-F238E27FC236}">
                        <a16:creationId xmlns:a16="http://schemas.microsoft.com/office/drawing/2014/main" id="{2ED352DA-88CD-F032-6090-9584C76730BA}"/>
                      </a:ext>
                    </a:extLst>
                  </p:cNvPr>
                  <p:cNvSpPr/>
                  <p:nvPr/>
                </p:nvSpPr>
                <p:spPr>
                  <a:xfrm>
                    <a:off x="5081818" y="4013091"/>
                    <a:ext cx="504000" cy="504000"/>
                  </a:xfrm>
                  <a:prstGeom prst="flowChartConnector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ctr"/>
                  <a:lstStyle/>
                  <a:p>
                    <a:pPr marL="180000" indent="-180000" algn="l">
                      <a:lnSpc>
                        <a:spcPts val="1960"/>
                      </a:lnSpc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</a:pP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Flussdiagramm: Verbinder 82">
                    <a:extLst>
                      <a:ext uri="{FF2B5EF4-FFF2-40B4-BE49-F238E27FC236}">
                        <a16:creationId xmlns:a16="http://schemas.microsoft.com/office/drawing/2014/main" id="{5058073D-5FE1-0C20-529F-A63411497AAB}"/>
                      </a:ext>
                    </a:extLst>
                  </p:cNvPr>
                  <p:cNvSpPr/>
                  <p:nvPr/>
                </p:nvSpPr>
                <p:spPr>
                  <a:xfrm>
                    <a:off x="5740969" y="4010695"/>
                    <a:ext cx="504000" cy="504000"/>
                  </a:xfrm>
                  <a:prstGeom prst="flowChartConnector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ctr"/>
                  <a:lstStyle/>
                  <a:p>
                    <a:pPr marL="180000" indent="-180000" algn="l">
                      <a:lnSpc>
                        <a:spcPts val="1960"/>
                      </a:lnSpc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</a:pP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Flussdiagramm: Verbinder 83">
                    <a:extLst>
                      <a:ext uri="{FF2B5EF4-FFF2-40B4-BE49-F238E27FC236}">
                        <a16:creationId xmlns:a16="http://schemas.microsoft.com/office/drawing/2014/main" id="{EE82519E-1217-9008-D4AE-1EEFE1EAD4B9}"/>
                      </a:ext>
                    </a:extLst>
                  </p:cNvPr>
                  <p:cNvSpPr/>
                  <p:nvPr/>
                </p:nvSpPr>
                <p:spPr>
                  <a:xfrm>
                    <a:off x="6412530" y="4013091"/>
                    <a:ext cx="504000" cy="504000"/>
                  </a:xfrm>
                  <a:prstGeom prst="flowChartConnector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ctr"/>
                  <a:lstStyle/>
                  <a:p>
                    <a:pPr marL="180000" indent="-180000" algn="l">
                      <a:lnSpc>
                        <a:spcPts val="1960"/>
                      </a:lnSpc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</a:pP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Flussdiagramm: Verbinder 84">
                    <a:extLst>
                      <a:ext uri="{FF2B5EF4-FFF2-40B4-BE49-F238E27FC236}">
                        <a16:creationId xmlns:a16="http://schemas.microsoft.com/office/drawing/2014/main" id="{EA246B70-4062-3FA4-D2E4-6F7F450411E8}"/>
                      </a:ext>
                    </a:extLst>
                  </p:cNvPr>
                  <p:cNvSpPr/>
                  <p:nvPr/>
                </p:nvSpPr>
                <p:spPr>
                  <a:xfrm>
                    <a:off x="5081818" y="3384906"/>
                    <a:ext cx="504000" cy="504000"/>
                  </a:xfrm>
                  <a:prstGeom prst="flowChartConnector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ctr"/>
                  <a:lstStyle/>
                  <a:p>
                    <a:pPr marL="180000" indent="-180000" algn="l">
                      <a:lnSpc>
                        <a:spcPts val="1960"/>
                      </a:lnSpc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</a:pP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" name="Flussdiagramm: Verbinder 85">
                    <a:extLst>
                      <a:ext uri="{FF2B5EF4-FFF2-40B4-BE49-F238E27FC236}">
                        <a16:creationId xmlns:a16="http://schemas.microsoft.com/office/drawing/2014/main" id="{3EE6669F-E7DA-C76E-D972-ED4C39F260E0}"/>
                      </a:ext>
                    </a:extLst>
                  </p:cNvPr>
                  <p:cNvSpPr/>
                  <p:nvPr/>
                </p:nvSpPr>
                <p:spPr>
                  <a:xfrm>
                    <a:off x="5740969" y="3387685"/>
                    <a:ext cx="504000" cy="504000"/>
                  </a:xfrm>
                  <a:prstGeom prst="flowChartConnector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ctr"/>
                  <a:lstStyle/>
                  <a:p>
                    <a:pPr marL="180000" indent="-180000" algn="l">
                      <a:lnSpc>
                        <a:spcPts val="1960"/>
                      </a:lnSpc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</a:pP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Flussdiagramm: Verbinder 86">
                    <a:extLst>
                      <a:ext uri="{FF2B5EF4-FFF2-40B4-BE49-F238E27FC236}">
                        <a16:creationId xmlns:a16="http://schemas.microsoft.com/office/drawing/2014/main" id="{7B9AFD9B-73B1-0336-742F-48AB2C95E2C6}"/>
                      </a:ext>
                    </a:extLst>
                  </p:cNvPr>
                  <p:cNvSpPr/>
                  <p:nvPr/>
                </p:nvSpPr>
                <p:spPr>
                  <a:xfrm>
                    <a:off x="6412530" y="3384906"/>
                    <a:ext cx="504000" cy="504000"/>
                  </a:xfrm>
                  <a:prstGeom prst="flowChartConnector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ctr"/>
                  <a:lstStyle/>
                  <a:p>
                    <a:pPr marL="180000" indent="-180000" algn="l">
                      <a:lnSpc>
                        <a:spcPts val="1960"/>
                      </a:lnSpc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</a:pP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8" name="Flussdiagramm: Verbinder 87">
                    <a:extLst>
                      <a:ext uri="{FF2B5EF4-FFF2-40B4-BE49-F238E27FC236}">
                        <a16:creationId xmlns:a16="http://schemas.microsoft.com/office/drawing/2014/main" id="{D8C25194-776A-E92C-63C6-C602D9DE659F}"/>
                      </a:ext>
                    </a:extLst>
                  </p:cNvPr>
                  <p:cNvSpPr/>
                  <p:nvPr/>
                </p:nvSpPr>
                <p:spPr>
                  <a:xfrm>
                    <a:off x="5081818" y="2747063"/>
                    <a:ext cx="504000" cy="504000"/>
                  </a:xfrm>
                  <a:prstGeom prst="flowChartConnector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ctr"/>
                  <a:lstStyle/>
                  <a:p>
                    <a:pPr marL="180000" indent="-180000" algn="l">
                      <a:lnSpc>
                        <a:spcPts val="1960"/>
                      </a:lnSpc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</a:pP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" name="Flussdiagramm: Verbinder 88">
                    <a:extLst>
                      <a:ext uri="{FF2B5EF4-FFF2-40B4-BE49-F238E27FC236}">
                        <a16:creationId xmlns:a16="http://schemas.microsoft.com/office/drawing/2014/main" id="{F5F1A5E4-4B0B-E5EF-729C-B5B960D44315}"/>
                      </a:ext>
                    </a:extLst>
                  </p:cNvPr>
                  <p:cNvSpPr/>
                  <p:nvPr/>
                </p:nvSpPr>
                <p:spPr>
                  <a:xfrm>
                    <a:off x="5747174" y="2747063"/>
                    <a:ext cx="504000" cy="504000"/>
                  </a:xfrm>
                  <a:prstGeom prst="flowChartConnector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ctr"/>
                  <a:lstStyle/>
                  <a:p>
                    <a:pPr marL="180000" indent="-180000" algn="l">
                      <a:lnSpc>
                        <a:spcPts val="1960"/>
                      </a:lnSpc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</a:pP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" name="Flussdiagramm: Verbinder 89">
                    <a:extLst>
                      <a:ext uri="{FF2B5EF4-FFF2-40B4-BE49-F238E27FC236}">
                        <a16:creationId xmlns:a16="http://schemas.microsoft.com/office/drawing/2014/main" id="{46AE1960-5A9B-67EB-2F22-58B2B2AFAC80}"/>
                      </a:ext>
                    </a:extLst>
                  </p:cNvPr>
                  <p:cNvSpPr/>
                  <p:nvPr/>
                </p:nvSpPr>
                <p:spPr>
                  <a:xfrm>
                    <a:off x="6412530" y="2747063"/>
                    <a:ext cx="504000" cy="504000"/>
                  </a:xfrm>
                  <a:prstGeom prst="flowChartConnector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ctr"/>
                  <a:lstStyle/>
                  <a:p>
                    <a:pPr marL="180000" indent="-180000" algn="l">
                      <a:lnSpc>
                        <a:spcPts val="1960"/>
                      </a:lnSpc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</a:pP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6EA79B7D-A589-892C-89C5-EC93E2865A09}"/>
              </a:ext>
            </a:extLst>
          </p:cNvPr>
          <p:cNvCxnSpPr>
            <a:cxnSpLocks/>
            <a:stCxn id="76" idx="1"/>
            <a:endCxn id="65" idx="3"/>
          </p:cNvCxnSpPr>
          <p:nvPr/>
        </p:nvCxnSpPr>
        <p:spPr>
          <a:xfrm flipH="1">
            <a:off x="6916530" y="2643217"/>
            <a:ext cx="767880" cy="3620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791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hteck: abgerundete Ecken 102">
            <a:extLst>
              <a:ext uri="{FF2B5EF4-FFF2-40B4-BE49-F238E27FC236}">
                <a16:creationId xmlns:a16="http://schemas.microsoft.com/office/drawing/2014/main" id="{F125EF66-CA84-5494-3C70-6FA3D2CCEFF8}"/>
              </a:ext>
            </a:extLst>
          </p:cNvPr>
          <p:cNvSpPr/>
          <p:nvPr/>
        </p:nvSpPr>
        <p:spPr>
          <a:xfrm>
            <a:off x="9057494" y="2965667"/>
            <a:ext cx="2003300" cy="1250733"/>
          </a:xfrm>
          <a:prstGeom prst="roundRect">
            <a:avLst>
              <a:gd name="adj" fmla="val 4075"/>
            </a:avLst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41343A-7965-4E48-2C6E-E13F0480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Application-Optimal Battery System Design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3ACBBF-5868-E27E-437F-01FF87D8B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3660-B8D8-47A1-91CB-666CA2C1960D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144B2F-1223-3578-B00E-B776D30BC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C32DAD-E2FD-8453-481F-E441FA93A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2AB8B36-8657-8661-E765-45F12AEEE8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901529"/>
          </a:xfrm>
        </p:spPr>
        <p:txBody>
          <a:bodyPr/>
          <a:lstStyle/>
          <a:p>
            <a:r>
              <a:rPr lang="en-US" dirty="0"/>
              <a:t>Levels of Freedom in Layouting Battery System Configurations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6D2BFC7-DA1E-AA0C-B165-03ACD8D7D5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11233150" cy="255134"/>
          </a:xfrm>
        </p:spPr>
        <p:txBody>
          <a:bodyPr/>
          <a:lstStyle/>
          <a:p>
            <a:r>
              <a:rPr lang="de-DE" dirty="0"/>
              <a:t>String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5A5CD035-E5A1-529E-C352-4ED355CA896A}"/>
              </a:ext>
            </a:extLst>
          </p:cNvPr>
          <p:cNvCxnSpPr/>
          <p:nvPr/>
        </p:nvCxnSpPr>
        <p:spPr>
          <a:xfrm flipV="1">
            <a:off x="11180853" y="3041651"/>
            <a:ext cx="0" cy="10909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579F48C2-2ED3-0EB3-9F2C-E125483F3F9C}"/>
              </a:ext>
            </a:extLst>
          </p:cNvPr>
          <p:cNvSpPr txBox="1"/>
          <p:nvPr/>
        </p:nvSpPr>
        <p:spPr>
          <a:xfrm>
            <a:off x="11130677" y="2758921"/>
            <a:ext cx="40086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en-US" dirty="0"/>
              <a:t>Z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31B34175-2D58-9E8F-63DE-341CBF84F70D}"/>
              </a:ext>
            </a:extLst>
          </p:cNvPr>
          <p:cNvSpPr/>
          <p:nvPr/>
        </p:nvSpPr>
        <p:spPr>
          <a:xfrm>
            <a:off x="7684410" y="2464811"/>
            <a:ext cx="1069065" cy="35681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>
              <a:lnSpc>
                <a:spcPts val="1960"/>
              </a:lnSpc>
              <a:buClr>
                <a:schemeClr val="accent1"/>
              </a:buClr>
            </a:pPr>
            <a:r>
              <a:rPr lang="de-DE" sz="1400" dirty="0">
                <a:solidFill>
                  <a:schemeClr val="tx1"/>
                </a:solidFill>
              </a:rPr>
              <a:t>Module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DAC7455-0958-0CCA-C549-23416516C3A5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7036590" y="3122223"/>
            <a:ext cx="647819" cy="2901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B8E9AE6C-AA79-E269-CD04-99422067ACD2}"/>
              </a:ext>
            </a:extLst>
          </p:cNvPr>
          <p:cNvSpPr/>
          <p:nvPr/>
        </p:nvSpPr>
        <p:spPr>
          <a:xfrm>
            <a:off x="7684409" y="2943817"/>
            <a:ext cx="665357" cy="35681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>
              <a:lnSpc>
                <a:spcPts val="1960"/>
              </a:lnSpc>
              <a:buClr>
                <a:schemeClr val="accent1"/>
              </a:buClr>
            </a:pPr>
            <a:r>
              <a:rPr lang="de-DE" sz="1400" dirty="0">
                <a:solidFill>
                  <a:schemeClr val="tx1"/>
                </a:solidFill>
              </a:rPr>
              <a:t>String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DBB64578-DA27-ADA1-6F95-3FF6A603F2C5}"/>
              </a:ext>
            </a:extLst>
          </p:cNvPr>
          <p:cNvGrpSpPr/>
          <p:nvPr/>
        </p:nvGrpSpPr>
        <p:grpSpPr>
          <a:xfrm>
            <a:off x="4623644" y="2314902"/>
            <a:ext cx="2737785" cy="2569318"/>
            <a:chOff x="4623644" y="2314902"/>
            <a:chExt cx="2737785" cy="2569318"/>
          </a:xfrm>
        </p:grpSpPr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FF34332D-E6E3-9C16-55D4-6A73B69027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1818" y="4705814"/>
              <a:ext cx="1834712" cy="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EF43CBC8-5DED-1A58-ED2E-720D502ED3F3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4863074" y="2671713"/>
              <a:ext cx="1" cy="1785987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C2A06DBB-B15D-7397-2B6A-3A1ED75765C5}"/>
                </a:ext>
              </a:extLst>
            </p:cNvPr>
            <p:cNvSpPr/>
            <p:nvPr/>
          </p:nvSpPr>
          <p:spPr>
            <a:xfrm>
              <a:off x="4623644" y="2314902"/>
              <a:ext cx="478861" cy="356811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>
                <a:lnSpc>
                  <a:spcPts val="1960"/>
                </a:lnSpc>
                <a:buClr>
                  <a:schemeClr val="accent1"/>
                </a:buClr>
              </a:pPr>
              <a:r>
                <a:rPr lang="de-DE" sz="1400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A695FCB4-39B8-2163-9954-D803631635FD}"/>
                </a:ext>
              </a:extLst>
            </p:cNvPr>
            <p:cNvSpPr/>
            <p:nvPr/>
          </p:nvSpPr>
          <p:spPr>
            <a:xfrm>
              <a:off x="6882568" y="4527409"/>
              <a:ext cx="478861" cy="356811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>
                <a:lnSpc>
                  <a:spcPts val="1960"/>
                </a:lnSpc>
                <a:buClr>
                  <a:schemeClr val="accent1"/>
                </a:buClr>
              </a:pPr>
              <a:r>
                <a:rPr lang="de-DE" sz="1400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F6E93A22-CAE4-F4F6-A206-195D331084E6}"/>
              </a:ext>
            </a:extLst>
          </p:cNvPr>
          <p:cNvCxnSpPr>
            <a:cxnSpLocks/>
            <a:stCxn id="40" idx="1"/>
            <a:endCxn id="59" idx="3"/>
          </p:cNvCxnSpPr>
          <p:nvPr/>
        </p:nvCxnSpPr>
        <p:spPr>
          <a:xfrm flipH="1">
            <a:off x="6916530" y="2643217"/>
            <a:ext cx="767880" cy="3620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DC7786E9-C1DD-EE8F-3A0E-29E6DC9DBCD9}"/>
              </a:ext>
            </a:extLst>
          </p:cNvPr>
          <p:cNvGrpSpPr/>
          <p:nvPr/>
        </p:nvGrpSpPr>
        <p:grpSpPr>
          <a:xfrm>
            <a:off x="5014913" y="2671713"/>
            <a:ext cx="2021677" cy="1938743"/>
            <a:chOff x="5014913" y="2671713"/>
            <a:chExt cx="2021677" cy="1938743"/>
          </a:xfrm>
        </p:grpSpPr>
        <p:sp>
          <p:nvSpPr>
            <p:cNvPr id="49" name="Rechteck: abgerundete Ecken 48">
              <a:extLst>
                <a:ext uri="{FF2B5EF4-FFF2-40B4-BE49-F238E27FC236}">
                  <a16:creationId xmlns:a16="http://schemas.microsoft.com/office/drawing/2014/main" id="{9ADA4CCE-AD56-7DD1-8BF1-49E50A39B1FA}"/>
                </a:ext>
              </a:extLst>
            </p:cNvPr>
            <p:cNvSpPr/>
            <p:nvPr/>
          </p:nvSpPr>
          <p:spPr>
            <a:xfrm>
              <a:off x="5014913" y="2671713"/>
              <a:ext cx="2021677" cy="1938743"/>
            </a:xfrm>
            <a:prstGeom prst="roundRect">
              <a:avLst>
                <a:gd name="adj" fmla="val 4075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BCB931C3-BB63-4E0E-C7B1-124E16347F6F}"/>
                </a:ext>
              </a:extLst>
            </p:cNvPr>
            <p:cNvSpPr/>
            <p:nvPr/>
          </p:nvSpPr>
          <p:spPr>
            <a:xfrm>
              <a:off x="5081818" y="2748954"/>
              <a:ext cx="504000" cy="50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A0CA3DC-EDFD-4812-37A8-B1FE5F40EBC2}"/>
                </a:ext>
              </a:extLst>
            </p:cNvPr>
            <p:cNvSpPr/>
            <p:nvPr/>
          </p:nvSpPr>
          <p:spPr>
            <a:xfrm>
              <a:off x="5747174" y="2747063"/>
              <a:ext cx="504000" cy="50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DDF3F97C-93C0-EBF7-5169-9B16CBD94364}"/>
                </a:ext>
              </a:extLst>
            </p:cNvPr>
            <p:cNvSpPr/>
            <p:nvPr/>
          </p:nvSpPr>
          <p:spPr>
            <a:xfrm>
              <a:off x="5081818" y="3384906"/>
              <a:ext cx="504000" cy="50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0487D643-BE0F-082E-8BEB-890D81BBBCA4}"/>
                </a:ext>
              </a:extLst>
            </p:cNvPr>
            <p:cNvSpPr/>
            <p:nvPr/>
          </p:nvSpPr>
          <p:spPr>
            <a:xfrm>
              <a:off x="5081818" y="4007916"/>
              <a:ext cx="504000" cy="50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D8351283-387A-50B6-0A62-9DFC433D2D86}"/>
                </a:ext>
              </a:extLst>
            </p:cNvPr>
            <p:cNvSpPr/>
            <p:nvPr/>
          </p:nvSpPr>
          <p:spPr>
            <a:xfrm>
              <a:off x="6412530" y="4007916"/>
              <a:ext cx="504000" cy="50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F5CF653F-C701-E18A-CEBB-94BF325352BA}"/>
                </a:ext>
              </a:extLst>
            </p:cNvPr>
            <p:cNvSpPr/>
            <p:nvPr/>
          </p:nvSpPr>
          <p:spPr>
            <a:xfrm>
              <a:off x="5747174" y="4007916"/>
              <a:ext cx="504000" cy="50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96A0874A-C020-F24C-B7BB-24034B1F45EB}"/>
                </a:ext>
              </a:extLst>
            </p:cNvPr>
            <p:cNvSpPr/>
            <p:nvPr/>
          </p:nvSpPr>
          <p:spPr>
            <a:xfrm>
              <a:off x="5747174" y="3384906"/>
              <a:ext cx="504000" cy="50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3F931A0-2125-0FAC-FD07-2C25AF73E9F8}"/>
                </a:ext>
              </a:extLst>
            </p:cNvPr>
            <p:cNvSpPr/>
            <p:nvPr/>
          </p:nvSpPr>
          <p:spPr>
            <a:xfrm>
              <a:off x="6412530" y="3384906"/>
              <a:ext cx="504000" cy="50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BC8D00E8-08EF-AF43-2A2A-6E4DF2F463BA}"/>
                </a:ext>
              </a:extLst>
            </p:cNvPr>
            <p:cNvSpPr/>
            <p:nvPr/>
          </p:nvSpPr>
          <p:spPr>
            <a:xfrm>
              <a:off x="6412530" y="2753286"/>
              <a:ext cx="504000" cy="50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7DCF976E-B498-A4B4-04F0-AD0B93341B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61242" y="2805163"/>
              <a:ext cx="418505" cy="401337"/>
              <a:chOff x="5014913" y="2671713"/>
              <a:chExt cx="2021677" cy="1938743"/>
            </a:xfrm>
          </p:grpSpPr>
          <p:sp>
            <p:nvSpPr>
              <p:cNvPr id="74" name="Rechteck: abgerundete Ecken 73">
                <a:extLst>
                  <a:ext uri="{FF2B5EF4-FFF2-40B4-BE49-F238E27FC236}">
                    <a16:creationId xmlns:a16="http://schemas.microsoft.com/office/drawing/2014/main" id="{75FEDB0F-04CB-4C0E-EAF0-11682D0F6161}"/>
                  </a:ext>
                </a:extLst>
              </p:cNvPr>
              <p:cNvSpPr/>
              <p:nvPr/>
            </p:nvSpPr>
            <p:spPr>
              <a:xfrm>
                <a:off x="5014913" y="2671713"/>
                <a:ext cx="2021677" cy="1938743"/>
              </a:xfrm>
              <a:prstGeom prst="roundRect">
                <a:avLst>
                  <a:gd name="adj" fmla="val 4075"/>
                </a:avLst>
              </a:prstGeom>
              <a:solidFill>
                <a:schemeClr val="bg1">
                  <a:lumMod val="8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B6192813-00C3-A048-2217-D727959970BD}"/>
                  </a:ext>
                </a:extLst>
              </p:cNvPr>
              <p:cNvSpPr/>
              <p:nvPr/>
            </p:nvSpPr>
            <p:spPr>
              <a:xfrm>
                <a:off x="5081818" y="2748954"/>
                <a:ext cx="504000" cy="504000"/>
              </a:xfrm>
              <a:prstGeom prst="rect">
                <a:avLst/>
              </a:prstGeom>
              <a:solidFill>
                <a:srgbClr val="337C9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3BF08087-2A69-DFB9-8BAE-290D2CC7D5CD}"/>
                  </a:ext>
                </a:extLst>
              </p:cNvPr>
              <p:cNvSpPr/>
              <p:nvPr/>
            </p:nvSpPr>
            <p:spPr>
              <a:xfrm>
                <a:off x="5747174" y="2747063"/>
                <a:ext cx="504000" cy="504000"/>
              </a:xfrm>
              <a:prstGeom prst="rect">
                <a:avLst/>
              </a:prstGeom>
              <a:solidFill>
                <a:srgbClr val="337C9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0E07C729-B1B9-8415-163D-B027DE8BEC9D}"/>
                  </a:ext>
                </a:extLst>
              </p:cNvPr>
              <p:cNvSpPr/>
              <p:nvPr/>
            </p:nvSpPr>
            <p:spPr>
              <a:xfrm>
                <a:off x="5081818" y="3384906"/>
                <a:ext cx="504000" cy="504000"/>
              </a:xfrm>
              <a:prstGeom prst="rect">
                <a:avLst/>
              </a:prstGeom>
              <a:solidFill>
                <a:srgbClr val="337C9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9B93127A-F427-9E65-86BA-F93FFCDBD973}"/>
                  </a:ext>
                </a:extLst>
              </p:cNvPr>
              <p:cNvSpPr/>
              <p:nvPr/>
            </p:nvSpPr>
            <p:spPr>
              <a:xfrm>
                <a:off x="5081818" y="4007916"/>
                <a:ext cx="504000" cy="504000"/>
              </a:xfrm>
              <a:prstGeom prst="rect">
                <a:avLst/>
              </a:prstGeom>
              <a:solidFill>
                <a:srgbClr val="337C9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1EE5857C-CE1A-0057-4A03-C38B47C1BC9D}"/>
                  </a:ext>
                </a:extLst>
              </p:cNvPr>
              <p:cNvSpPr/>
              <p:nvPr/>
            </p:nvSpPr>
            <p:spPr>
              <a:xfrm>
                <a:off x="6412530" y="4007916"/>
                <a:ext cx="504000" cy="504000"/>
              </a:xfrm>
              <a:prstGeom prst="rect">
                <a:avLst/>
              </a:prstGeom>
              <a:solidFill>
                <a:srgbClr val="337C9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5747D976-D980-984F-5C7B-2A0DD6A26AF4}"/>
                  </a:ext>
                </a:extLst>
              </p:cNvPr>
              <p:cNvSpPr/>
              <p:nvPr/>
            </p:nvSpPr>
            <p:spPr>
              <a:xfrm>
                <a:off x="5747174" y="4007916"/>
                <a:ext cx="504000" cy="504000"/>
              </a:xfrm>
              <a:prstGeom prst="rect">
                <a:avLst/>
              </a:prstGeom>
              <a:solidFill>
                <a:srgbClr val="337C9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6D4B8E23-A3A9-6DE1-E7FF-6F3E99FE1DA1}"/>
                  </a:ext>
                </a:extLst>
              </p:cNvPr>
              <p:cNvSpPr/>
              <p:nvPr/>
            </p:nvSpPr>
            <p:spPr>
              <a:xfrm>
                <a:off x="5747174" y="3384906"/>
                <a:ext cx="504000" cy="504000"/>
              </a:xfrm>
              <a:prstGeom prst="rect">
                <a:avLst/>
              </a:prstGeom>
              <a:solidFill>
                <a:srgbClr val="337C9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D726C5F0-A3ED-0DAD-CE55-724F04C5078A}"/>
                  </a:ext>
                </a:extLst>
              </p:cNvPr>
              <p:cNvSpPr/>
              <p:nvPr/>
            </p:nvSpPr>
            <p:spPr>
              <a:xfrm>
                <a:off x="6412530" y="3384906"/>
                <a:ext cx="504000" cy="504000"/>
              </a:xfrm>
              <a:prstGeom prst="rect">
                <a:avLst/>
              </a:prstGeom>
              <a:solidFill>
                <a:srgbClr val="337C9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3" name="Gruppieren 82">
                <a:extLst>
                  <a:ext uri="{FF2B5EF4-FFF2-40B4-BE49-F238E27FC236}">
                    <a16:creationId xmlns:a16="http://schemas.microsoft.com/office/drawing/2014/main" id="{16E4DE9F-FC90-E1FA-5D6C-BA1864CAE213}"/>
                  </a:ext>
                </a:extLst>
              </p:cNvPr>
              <p:cNvGrpSpPr/>
              <p:nvPr/>
            </p:nvGrpSpPr>
            <p:grpSpPr>
              <a:xfrm>
                <a:off x="6412530" y="2753286"/>
                <a:ext cx="504000" cy="504000"/>
                <a:chOff x="6412530" y="2753286"/>
                <a:chExt cx="504000" cy="504000"/>
              </a:xfrm>
            </p:grpSpPr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D2DBAA54-FBAE-5C2E-F116-E324CEB37D3D}"/>
                    </a:ext>
                  </a:extLst>
                </p:cNvPr>
                <p:cNvSpPr/>
                <p:nvPr/>
              </p:nvSpPr>
              <p:spPr>
                <a:xfrm>
                  <a:off x="6412530" y="2753286"/>
                  <a:ext cx="504000" cy="504000"/>
                </a:xfrm>
                <a:prstGeom prst="rect">
                  <a:avLst/>
                </a:prstGeom>
                <a:solidFill>
                  <a:srgbClr val="337C99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de-DE" sz="14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85" name="Gruppieren 84">
                  <a:extLst>
                    <a:ext uri="{FF2B5EF4-FFF2-40B4-BE49-F238E27FC236}">
                      <a16:creationId xmlns:a16="http://schemas.microsoft.com/office/drawing/2014/main" id="{1E243A3D-D4CE-7077-0B2F-2FA87A8F35E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451192" y="2798394"/>
                  <a:ext cx="418505" cy="401337"/>
                  <a:chOff x="5014913" y="2671713"/>
                  <a:chExt cx="2021677" cy="1938743"/>
                </a:xfrm>
              </p:grpSpPr>
              <p:sp>
                <p:nvSpPr>
                  <p:cNvPr id="86" name="Rechteck: abgerundete Ecken 85">
                    <a:extLst>
                      <a:ext uri="{FF2B5EF4-FFF2-40B4-BE49-F238E27FC236}">
                        <a16:creationId xmlns:a16="http://schemas.microsoft.com/office/drawing/2014/main" id="{D45B15CF-D27E-D9B9-C157-D43DB569124A}"/>
                      </a:ext>
                    </a:extLst>
                  </p:cNvPr>
                  <p:cNvSpPr/>
                  <p:nvPr/>
                </p:nvSpPr>
                <p:spPr>
                  <a:xfrm>
                    <a:off x="5014913" y="2671713"/>
                    <a:ext cx="2021677" cy="1938743"/>
                  </a:xfrm>
                  <a:prstGeom prst="roundRect">
                    <a:avLst>
                      <a:gd name="adj" fmla="val 4075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ctr"/>
                  <a:lstStyle/>
                  <a:p>
                    <a:pPr marL="180000" indent="-180000" algn="l">
                      <a:lnSpc>
                        <a:spcPts val="1960"/>
                      </a:lnSpc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</a:pPr>
                    <a:endParaRPr lang="de-DE" sz="140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87" name="Gruppieren 86">
                    <a:extLst>
                      <a:ext uri="{FF2B5EF4-FFF2-40B4-BE49-F238E27FC236}">
                        <a16:creationId xmlns:a16="http://schemas.microsoft.com/office/drawing/2014/main" id="{4A0051FC-0901-A36B-6A4C-525366101AA7}"/>
                      </a:ext>
                    </a:extLst>
                  </p:cNvPr>
                  <p:cNvGrpSpPr/>
                  <p:nvPr/>
                </p:nvGrpSpPr>
                <p:grpSpPr>
                  <a:xfrm>
                    <a:off x="5081818" y="2747063"/>
                    <a:ext cx="1834712" cy="1770028"/>
                    <a:chOff x="5081818" y="2747063"/>
                    <a:chExt cx="1834712" cy="1770028"/>
                  </a:xfrm>
                </p:grpSpPr>
                <p:sp>
                  <p:nvSpPr>
                    <p:cNvPr id="88" name="Flussdiagramm: Verbinder 87">
                      <a:extLst>
                        <a:ext uri="{FF2B5EF4-FFF2-40B4-BE49-F238E27FC236}">
                          <a16:creationId xmlns:a16="http://schemas.microsoft.com/office/drawing/2014/main" id="{68CBCFB3-0C1E-9180-3F44-48F48D9550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1818" y="4013091"/>
                      <a:ext cx="504000" cy="504000"/>
                    </a:xfrm>
                    <a:prstGeom prst="flowChartConnector">
                      <a:avLst/>
                    </a:pr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108000" rIns="108000" bIns="108000" rtlCol="0" anchor="ctr"/>
                    <a:lstStyle/>
                    <a:p>
                      <a:pPr marL="180000" indent="-180000" algn="l">
                        <a:lnSpc>
                          <a:spcPts val="196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9" name="Flussdiagramm: Verbinder 88">
                      <a:extLst>
                        <a:ext uri="{FF2B5EF4-FFF2-40B4-BE49-F238E27FC236}">
                          <a16:creationId xmlns:a16="http://schemas.microsoft.com/office/drawing/2014/main" id="{D42676E7-FACA-33DF-29A1-F94112736F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40969" y="4010695"/>
                      <a:ext cx="504000" cy="504000"/>
                    </a:xfrm>
                    <a:prstGeom prst="flowChartConnector">
                      <a:avLst/>
                    </a:pr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108000" rIns="108000" bIns="108000" rtlCol="0" anchor="ctr"/>
                    <a:lstStyle/>
                    <a:p>
                      <a:pPr marL="180000" indent="-180000" algn="l">
                        <a:lnSpc>
                          <a:spcPts val="196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0" name="Flussdiagramm: Verbinder 89">
                      <a:extLst>
                        <a:ext uri="{FF2B5EF4-FFF2-40B4-BE49-F238E27FC236}">
                          <a16:creationId xmlns:a16="http://schemas.microsoft.com/office/drawing/2014/main" id="{8868B1B3-6B39-827B-E99F-4D90898A38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2530" y="4013091"/>
                      <a:ext cx="504000" cy="504000"/>
                    </a:xfrm>
                    <a:prstGeom prst="flowChartConnector">
                      <a:avLst/>
                    </a:pr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108000" rIns="108000" bIns="108000" rtlCol="0" anchor="ctr"/>
                    <a:lstStyle/>
                    <a:p>
                      <a:pPr marL="180000" indent="-180000" algn="l">
                        <a:lnSpc>
                          <a:spcPts val="196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1" name="Flussdiagramm: Verbinder 90">
                      <a:extLst>
                        <a:ext uri="{FF2B5EF4-FFF2-40B4-BE49-F238E27FC236}">
                          <a16:creationId xmlns:a16="http://schemas.microsoft.com/office/drawing/2014/main" id="{A57E9756-394C-527F-54A0-41C518BC43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1818" y="3384906"/>
                      <a:ext cx="504000" cy="504000"/>
                    </a:xfrm>
                    <a:prstGeom prst="flowChartConnector">
                      <a:avLst/>
                    </a:pr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108000" rIns="108000" bIns="108000" rtlCol="0" anchor="ctr"/>
                    <a:lstStyle/>
                    <a:p>
                      <a:pPr marL="180000" indent="-180000" algn="l">
                        <a:lnSpc>
                          <a:spcPts val="196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2" name="Flussdiagramm: Verbinder 91">
                      <a:extLst>
                        <a:ext uri="{FF2B5EF4-FFF2-40B4-BE49-F238E27FC236}">
                          <a16:creationId xmlns:a16="http://schemas.microsoft.com/office/drawing/2014/main" id="{17D11CE1-8954-C125-9E04-9C9AE0A290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40969" y="3387685"/>
                      <a:ext cx="504000" cy="504000"/>
                    </a:xfrm>
                    <a:prstGeom prst="flowChartConnector">
                      <a:avLst/>
                    </a:pr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108000" rIns="108000" bIns="108000" rtlCol="0" anchor="ctr"/>
                    <a:lstStyle/>
                    <a:p>
                      <a:pPr marL="180000" indent="-180000" algn="l">
                        <a:lnSpc>
                          <a:spcPts val="196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3" name="Flussdiagramm: Verbinder 92">
                      <a:extLst>
                        <a:ext uri="{FF2B5EF4-FFF2-40B4-BE49-F238E27FC236}">
                          <a16:creationId xmlns:a16="http://schemas.microsoft.com/office/drawing/2014/main" id="{D74B79F5-6A5E-697E-9F74-9FE256CF0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2530" y="3384906"/>
                      <a:ext cx="504000" cy="504000"/>
                    </a:xfrm>
                    <a:prstGeom prst="flowChartConnector">
                      <a:avLst/>
                    </a:pr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108000" rIns="108000" bIns="108000" rtlCol="0" anchor="ctr"/>
                    <a:lstStyle/>
                    <a:p>
                      <a:pPr marL="180000" indent="-180000" algn="l">
                        <a:lnSpc>
                          <a:spcPts val="196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4" name="Flussdiagramm: Verbinder 93">
                      <a:extLst>
                        <a:ext uri="{FF2B5EF4-FFF2-40B4-BE49-F238E27FC236}">
                          <a16:creationId xmlns:a16="http://schemas.microsoft.com/office/drawing/2014/main" id="{BD3B6931-CE14-F005-BF3E-4C47EA6A79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1818" y="2747063"/>
                      <a:ext cx="504000" cy="504000"/>
                    </a:xfrm>
                    <a:prstGeom prst="flowChartConnector">
                      <a:avLst/>
                    </a:pr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108000" rIns="108000" bIns="108000" rtlCol="0" anchor="ctr"/>
                    <a:lstStyle/>
                    <a:p>
                      <a:pPr marL="180000" indent="-180000" algn="l">
                        <a:lnSpc>
                          <a:spcPts val="196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5" name="Flussdiagramm: Verbinder 94">
                      <a:extLst>
                        <a:ext uri="{FF2B5EF4-FFF2-40B4-BE49-F238E27FC236}">
                          <a16:creationId xmlns:a16="http://schemas.microsoft.com/office/drawing/2014/main" id="{4D409A95-D359-B323-74FB-E14FCC526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47174" y="2747063"/>
                      <a:ext cx="504000" cy="504000"/>
                    </a:xfrm>
                    <a:prstGeom prst="flowChartConnector">
                      <a:avLst/>
                    </a:pr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108000" rIns="108000" bIns="108000" rtlCol="0" anchor="ctr"/>
                    <a:lstStyle/>
                    <a:p>
                      <a:pPr marL="180000" indent="-180000" algn="l">
                        <a:lnSpc>
                          <a:spcPts val="196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6" name="Flussdiagramm: Verbinder 95">
                      <a:extLst>
                        <a:ext uri="{FF2B5EF4-FFF2-40B4-BE49-F238E27FC236}">
                          <a16:creationId xmlns:a16="http://schemas.microsoft.com/office/drawing/2014/main" id="{D38BF2A1-C4C0-23D5-B898-AEC1524BDA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2530" y="2747063"/>
                      <a:ext cx="504000" cy="504000"/>
                    </a:xfrm>
                    <a:prstGeom prst="flowChartConnector">
                      <a:avLst/>
                    </a:pr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108000" rIns="108000" bIns="108000" rtlCol="0" anchor="ctr"/>
                    <a:lstStyle/>
                    <a:p>
                      <a:pPr marL="180000" indent="-180000" algn="l">
                        <a:lnSpc>
                          <a:spcPts val="196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97" name="Rechteck 96">
            <a:extLst>
              <a:ext uri="{FF2B5EF4-FFF2-40B4-BE49-F238E27FC236}">
                <a16:creationId xmlns:a16="http://schemas.microsoft.com/office/drawing/2014/main" id="{FE460255-7C96-6DFA-87B0-5A10E6A4339C}"/>
              </a:ext>
            </a:extLst>
          </p:cNvPr>
          <p:cNvSpPr/>
          <p:nvPr/>
        </p:nvSpPr>
        <p:spPr>
          <a:xfrm>
            <a:off x="9134106" y="3015401"/>
            <a:ext cx="504000" cy="50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29EC790-0A14-DD21-F01C-35ACB6094E34}"/>
              </a:ext>
            </a:extLst>
          </p:cNvPr>
          <p:cNvSpPr/>
          <p:nvPr/>
        </p:nvSpPr>
        <p:spPr>
          <a:xfrm>
            <a:off x="9134106" y="3638411"/>
            <a:ext cx="504000" cy="50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4EE8A2D4-FA8A-E202-011D-CD41621B0C15}"/>
              </a:ext>
            </a:extLst>
          </p:cNvPr>
          <p:cNvSpPr/>
          <p:nvPr/>
        </p:nvSpPr>
        <p:spPr>
          <a:xfrm>
            <a:off x="10464818" y="3638411"/>
            <a:ext cx="504000" cy="50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383B3372-32CA-8B6E-ED75-D35D0CC6F0E5}"/>
              </a:ext>
            </a:extLst>
          </p:cNvPr>
          <p:cNvSpPr/>
          <p:nvPr/>
        </p:nvSpPr>
        <p:spPr>
          <a:xfrm>
            <a:off x="9799462" y="3638411"/>
            <a:ext cx="504000" cy="50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946808E3-A80F-5B3D-8F39-727FBD676790}"/>
              </a:ext>
            </a:extLst>
          </p:cNvPr>
          <p:cNvSpPr/>
          <p:nvPr/>
        </p:nvSpPr>
        <p:spPr>
          <a:xfrm>
            <a:off x="9799462" y="3015401"/>
            <a:ext cx="504000" cy="50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5E39A479-EDC3-24D0-0FDD-C0DEC15BC05A}"/>
              </a:ext>
            </a:extLst>
          </p:cNvPr>
          <p:cNvSpPr/>
          <p:nvPr/>
        </p:nvSpPr>
        <p:spPr>
          <a:xfrm>
            <a:off x="10464818" y="3015401"/>
            <a:ext cx="504000" cy="50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B7C8B3DC-BC6F-A789-F211-E6E8CC7DD8DD}"/>
              </a:ext>
            </a:extLst>
          </p:cNvPr>
          <p:cNvCxnSpPr>
            <a:cxnSpLocks/>
            <a:stCxn id="42" idx="3"/>
            <a:endCxn id="103" idx="1"/>
          </p:cNvCxnSpPr>
          <p:nvPr/>
        </p:nvCxnSpPr>
        <p:spPr>
          <a:xfrm>
            <a:off x="8349766" y="3122223"/>
            <a:ext cx="707728" cy="4688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521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hteck: abgerundete Ecken 102">
            <a:extLst>
              <a:ext uri="{FF2B5EF4-FFF2-40B4-BE49-F238E27FC236}">
                <a16:creationId xmlns:a16="http://schemas.microsoft.com/office/drawing/2014/main" id="{F125EF66-CA84-5494-3C70-6FA3D2CCEFF8}"/>
              </a:ext>
            </a:extLst>
          </p:cNvPr>
          <p:cNvSpPr/>
          <p:nvPr/>
        </p:nvSpPr>
        <p:spPr>
          <a:xfrm>
            <a:off x="9057494" y="2965667"/>
            <a:ext cx="2003300" cy="1250733"/>
          </a:xfrm>
          <a:prstGeom prst="roundRect">
            <a:avLst>
              <a:gd name="adj" fmla="val 4075"/>
            </a:avLst>
          </a:prstGeom>
          <a:solidFill>
            <a:schemeClr val="bg1">
              <a:lumMod val="6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41343A-7965-4E48-2C6E-E13F0480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Application-Optimal Battery System Design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3ACBBF-5868-E27E-437F-01FF87D8B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3660-B8D8-47A1-91CB-666CA2C1960D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144B2F-1223-3578-B00E-B776D30BC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C32DAD-E2FD-8453-481F-E441FA93A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2AB8B36-8657-8661-E765-45F12AEEE8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901529"/>
          </a:xfrm>
        </p:spPr>
        <p:txBody>
          <a:bodyPr/>
          <a:lstStyle/>
          <a:p>
            <a:r>
              <a:rPr lang="en-US" dirty="0"/>
              <a:t>Levels of Freedom in Layouting Battery System Configurations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6D2BFC7-DA1E-AA0C-B165-03ACD8D7D5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11233150" cy="255134"/>
          </a:xfrm>
        </p:spPr>
        <p:txBody>
          <a:bodyPr/>
          <a:lstStyle/>
          <a:p>
            <a:r>
              <a:rPr lang="de-DE" dirty="0"/>
              <a:t>Pack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5A5CD035-E5A1-529E-C352-4ED355CA896A}"/>
              </a:ext>
            </a:extLst>
          </p:cNvPr>
          <p:cNvCxnSpPr/>
          <p:nvPr/>
        </p:nvCxnSpPr>
        <p:spPr>
          <a:xfrm flipV="1">
            <a:off x="11180853" y="3041651"/>
            <a:ext cx="0" cy="10909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579F48C2-2ED3-0EB3-9F2C-E125483F3F9C}"/>
              </a:ext>
            </a:extLst>
          </p:cNvPr>
          <p:cNvSpPr txBox="1"/>
          <p:nvPr/>
        </p:nvSpPr>
        <p:spPr>
          <a:xfrm>
            <a:off x="11130677" y="2758921"/>
            <a:ext cx="40086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en-US" dirty="0"/>
              <a:t>Z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31B34175-2D58-9E8F-63DE-341CBF84F70D}"/>
              </a:ext>
            </a:extLst>
          </p:cNvPr>
          <p:cNvSpPr/>
          <p:nvPr/>
        </p:nvSpPr>
        <p:spPr>
          <a:xfrm>
            <a:off x="7684410" y="2464811"/>
            <a:ext cx="1069065" cy="35681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>
              <a:lnSpc>
                <a:spcPts val="1960"/>
              </a:lnSpc>
              <a:buClr>
                <a:schemeClr val="accent1"/>
              </a:buClr>
            </a:pPr>
            <a:r>
              <a:rPr lang="de-DE" sz="1400" dirty="0">
                <a:solidFill>
                  <a:schemeClr val="tx1"/>
                </a:solidFill>
              </a:rPr>
              <a:t>String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DAC7455-0958-0CCA-C549-23416516C3A5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7036590" y="3122223"/>
            <a:ext cx="647819" cy="2901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B8E9AE6C-AA79-E269-CD04-99422067ACD2}"/>
              </a:ext>
            </a:extLst>
          </p:cNvPr>
          <p:cNvSpPr/>
          <p:nvPr/>
        </p:nvSpPr>
        <p:spPr>
          <a:xfrm>
            <a:off x="7684409" y="2943817"/>
            <a:ext cx="665357" cy="35681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>
              <a:lnSpc>
                <a:spcPts val="1960"/>
              </a:lnSpc>
              <a:buClr>
                <a:schemeClr val="accent1"/>
              </a:buClr>
            </a:pPr>
            <a:r>
              <a:rPr lang="de-DE" sz="1400" dirty="0">
                <a:solidFill>
                  <a:schemeClr val="tx1"/>
                </a:solidFill>
              </a:rPr>
              <a:t>Pack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DBB64578-DA27-ADA1-6F95-3FF6A603F2C5}"/>
              </a:ext>
            </a:extLst>
          </p:cNvPr>
          <p:cNvGrpSpPr/>
          <p:nvPr/>
        </p:nvGrpSpPr>
        <p:grpSpPr>
          <a:xfrm>
            <a:off x="4623644" y="2314902"/>
            <a:ext cx="2737785" cy="2569318"/>
            <a:chOff x="4623644" y="2314902"/>
            <a:chExt cx="2737785" cy="2569318"/>
          </a:xfrm>
        </p:grpSpPr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FF34332D-E6E3-9C16-55D4-6A73B69027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1818" y="4705814"/>
              <a:ext cx="1834712" cy="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EF43CBC8-5DED-1A58-ED2E-720D502ED3F3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4863074" y="2671713"/>
              <a:ext cx="1" cy="1785987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C2A06DBB-B15D-7397-2B6A-3A1ED75765C5}"/>
                </a:ext>
              </a:extLst>
            </p:cNvPr>
            <p:cNvSpPr/>
            <p:nvPr/>
          </p:nvSpPr>
          <p:spPr>
            <a:xfrm>
              <a:off x="4623644" y="2314902"/>
              <a:ext cx="478861" cy="356811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>
                <a:lnSpc>
                  <a:spcPts val="1960"/>
                </a:lnSpc>
                <a:buClr>
                  <a:schemeClr val="accent1"/>
                </a:buClr>
              </a:pPr>
              <a:r>
                <a:rPr lang="de-DE" sz="1400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A695FCB4-39B8-2163-9954-D803631635FD}"/>
                </a:ext>
              </a:extLst>
            </p:cNvPr>
            <p:cNvSpPr/>
            <p:nvPr/>
          </p:nvSpPr>
          <p:spPr>
            <a:xfrm>
              <a:off x="6882568" y="4527409"/>
              <a:ext cx="478861" cy="356811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>
                <a:lnSpc>
                  <a:spcPts val="1960"/>
                </a:lnSpc>
                <a:buClr>
                  <a:schemeClr val="accent1"/>
                </a:buClr>
              </a:pPr>
              <a:r>
                <a:rPr lang="de-DE" sz="1400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9ADA4CCE-AD56-7DD1-8BF1-49E50A39B1FA}"/>
              </a:ext>
            </a:extLst>
          </p:cNvPr>
          <p:cNvSpPr/>
          <p:nvPr/>
        </p:nvSpPr>
        <p:spPr>
          <a:xfrm>
            <a:off x="5014913" y="2671713"/>
            <a:ext cx="2021677" cy="1938743"/>
          </a:xfrm>
          <a:prstGeom prst="roundRect">
            <a:avLst>
              <a:gd name="adj" fmla="val 4075"/>
            </a:avLst>
          </a:prstGeom>
          <a:solidFill>
            <a:schemeClr val="bg1">
              <a:lumMod val="6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BCB931C3-BB63-4E0E-C7B1-124E16347F6F}"/>
              </a:ext>
            </a:extLst>
          </p:cNvPr>
          <p:cNvSpPr/>
          <p:nvPr/>
        </p:nvSpPr>
        <p:spPr>
          <a:xfrm>
            <a:off x="5081818" y="2748954"/>
            <a:ext cx="504000" cy="50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A0CA3DC-EDFD-4812-37A8-B1FE5F40EBC2}"/>
              </a:ext>
            </a:extLst>
          </p:cNvPr>
          <p:cNvSpPr/>
          <p:nvPr/>
        </p:nvSpPr>
        <p:spPr>
          <a:xfrm>
            <a:off x="5747174" y="2747063"/>
            <a:ext cx="504000" cy="50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DDF3F97C-93C0-EBF7-5169-9B16CBD94364}"/>
              </a:ext>
            </a:extLst>
          </p:cNvPr>
          <p:cNvSpPr/>
          <p:nvPr/>
        </p:nvSpPr>
        <p:spPr>
          <a:xfrm>
            <a:off x="5081818" y="3384906"/>
            <a:ext cx="504000" cy="50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0487D643-BE0F-082E-8BEB-890D81BBBCA4}"/>
              </a:ext>
            </a:extLst>
          </p:cNvPr>
          <p:cNvSpPr/>
          <p:nvPr/>
        </p:nvSpPr>
        <p:spPr>
          <a:xfrm>
            <a:off x="5081818" y="4007916"/>
            <a:ext cx="504000" cy="50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D8351283-387A-50B6-0A62-9DFC433D2D86}"/>
              </a:ext>
            </a:extLst>
          </p:cNvPr>
          <p:cNvSpPr/>
          <p:nvPr/>
        </p:nvSpPr>
        <p:spPr>
          <a:xfrm>
            <a:off x="6412530" y="4007916"/>
            <a:ext cx="504000" cy="50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5CF653F-C701-E18A-CEBB-94BF325352BA}"/>
              </a:ext>
            </a:extLst>
          </p:cNvPr>
          <p:cNvSpPr/>
          <p:nvPr/>
        </p:nvSpPr>
        <p:spPr>
          <a:xfrm>
            <a:off x="5747174" y="4007916"/>
            <a:ext cx="504000" cy="50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96A0874A-C020-F24C-B7BB-24034B1F45EB}"/>
              </a:ext>
            </a:extLst>
          </p:cNvPr>
          <p:cNvSpPr/>
          <p:nvPr/>
        </p:nvSpPr>
        <p:spPr>
          <a:xfrm>
            <a:off x="5747174" y="3384906"/>
            <a:ext cx="504000" cy="50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33F931A0-2125-0FAC-FD07-2C25AF73E9F8}"/>
              </a:ext>
            </a:extLst>
          </p:cNvPr>
          <p:cNvSpPr/>
          <p:nvPr/>
        </p:nvSpPr>
        <p:spPr>
          <a:xfrm>
            <a:off x="6412530" y="3384906"/>
            <a:ext cx="504000" cy="50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C8D00E8-08EF-AF43-2A2A-6E4DF2F463BA}"/>
              </a:ext>
            </a:extLst>
          </p:cNvPr>
          <p:cNvSpPr/>
          <p:nvPr/>
        </p:nvSpPr>
        <p:spPr>
          <a:xfrm>
            <a:off x="6412530" y="2753286"/>
            <a:ext cx="504000" cy="50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F6E93A22-CAE4-F4F6-A206-195D331084E6}"/>
              </a:ext>
            </a:extLst>
          </p:cNvPr>
          <p:cNvCxnSpPr>
            <a:cxnSpLocks/>
            <a:stCxn id="40" idx="1"/>
            <a:endCxn id="59" idx="3"/>
          </p:cNvCxnSpPr>
          <p:nvPr/>
        </p:nvCxnSpPr>
        <p:spPr>
          <a:xfrm flipH="1">
            <a:off x="6916530" y="2643217"/>
            <a:ext cx="767880" cy="3620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chteck 96">
            <a:extLst>
              <a:ext uri="{FF2B5EF4-FFF2-40B4-BE49-F238E27FC236}">
                <a16:creationId xmlns:a16="http://schemas.microsoft.com/office/drawing/2014/main" id="{FE460255-7C96-6DFA-87B0-5A10E6A4339C}"/>
              </a:ext>
            </a:extLst>
          </p:cNvPr>
          <p:cNvSpPr/>
          <p:nvPr/>
        </p:nvSpPr>
        <p:spPr>
          <a:xfrm>
            <a:off x="9134106" y="3015401"/>
            <a:ext cx="504000" cy="50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29EC790-0A14-DD21-F01C-35ACB6094E34}"/>
              </a:ext>
            </a:extLst>
          </p:cNvPr>
          <p:cNvSpPr/>
          <p:nvPr/>
        </p:nvSpPr>
        <p:spPr>
          <a:xfrm>
            <a:off x="9134106" y="3638411"/>
            <a:ext cx="504000" cy="50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4EE8A2D4-FA8A-E202-011D-CD41621B0C15}"/>
              </a:ext>
            </a:extLst>
          </p:cNvPr>
          <p:cNvSpPr/>
          <p:nvPr/>
        </p:nvSpPr>
        <p:spPr>
          <a:xfrm>
            <a:off x="10464818" y="3638411"/>
            <a:ext cx="504000" cy="50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383B3372-32CA-8B6E-ED75-D35D0CC6F0E5}"/>
              </a:ext>
            </a:extLst>
          </p:cNvPr>
          <p:cNvSpPr/>
          <p:nvPr/>
        </p:nvSpPr>
        <p:spPr>
          <a:xfrm>
            <a:off x="9799462" y="3638411"/>
            <a:ext cx="504000" cy="50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946808E3-A80F-5B3D-8F39-727FBD676790}"/>
              </a:ext>
            </a:extLst>
          </p:cNvPr>
          <p:cNvSpPr/>
          <p:nvPr/>
        </p:nvSpPr>
        <p:spPr>
          <a:xfrm>
            <a:off x="9799462" y="3015401"/>
            <a:ext cx="504000" cy="50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5E39A479-EDC3-24D0-0FDD-C0DEC15BC05A}"/>
              </a:ext>
            </a:extLst>
          </p:cNvPr>
          <p:cNvSpPr/>
          <p:nvPr/>
        </p:nvSpPr>
        <p:spPr>
          <a:xfrm>
            <a:off x="10464818" y="3015401"/>
            <a:ext cx="504000" cy="50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B7C8B3DC-BC6F-A789-F211-E6E8CC7DD8DD}"/>
              </a:ext>
            </a:extLst>
          </p:cNvPr>
          <p:cNvCxnSpPr>
            <a:cxnSpLocks/>
            <a:stCxn id="42" idx="3"/>
            <a:endCxn id="103" idx="1"/>
          </p:cNvCxnSpPr>
          <p:nvPr/>
        </p:nvCxnSpPr>
        <p:spPr>
          <a:xfrm>
            <a:off x="8349766" y="3122223"/>
            <a:ext cx="707728" cy="4688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7B3474D-2D26-FEBF-F3FD-71B3ED89F42C}"/>
              </a:ext>
            </a:extLst>
          </p:cNvPr>
          <p:cNvGrpSpPr>
            <a:grpSpLocks noChangeAspect="1"/>
          </p:cNvGrpSpPr>
          <p:nvPr/>
        </p:nvGrpSpPr>
        <p:grpSpPr>
          <a:xfrm>
            <a:off x="6437339" y="2792947"/>
            <a:ext cx="454336" cy="435698"/>
            <a:chOff x="5014913" y="2671713"/>
            <a:chExt cx="2021677" cy="1938743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E593A6C4-80ED-BFDB-BC94-56FF40F60EF6}"/>
                </a:ext>
              </a:extLst>
            </p:cNvPr>
            <p:cNvSpPr/>
            <p:nvPr/>
          </p:nvSpPr>
          <p:spPr>
            <a:xfrm>
              <a:off x="5014913" y="2671713"/>
              <a:ext cx="2021677" cy="1938743"/>
            </a:xfrm>
            <a:prstGeom prst="roundRect">
              <a:avLst>
                <a:gd name="adj" fmla="val 4075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8F523D8-E4E2-8CFD-6489-F24529058A3D}"/>
                </a:ext>
              </a:extLst>
            </p:cNvPr>
            <p:cNvSpPr/>
            <p:nvPr/>
          </p:nvSpPr>
          <p:spPr>
            <a:xfrm>
              <a:off x="5081818" y="2748954"/>
              <a:ext cx="504000" cy="50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9F9CAF1-5781-18C1-B71E-3FE26C31FF84}"/>
                </a:ext>
              </a:extLst>
            </p:cNvPr>
            <p:cNvSpPr/>
            <p:nvPr/>
          </p:nvSpPr>
          <p:spPr>
            <a:xfrm>
              <a:off x="5747174" y="2747063"/>
              <a:ext cx="504000" cy="50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5083AEF-66E2-DB0E-8AF8-4B20570D11B1}"/>
                </a:ext>
              </a:extLst>
            </p:cNvPr>
            <p:cNvSpPr/>
            <p:nvPr/>
          </p:nvSpPr>
          <p:spPr>
            <a:xfrm>
              <a:off x="5081818" y="3384906"/>
              <a:ext cx="504000" cy="50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66037194-640A-9E0B-75DB-399C9C0406C2}"/>
                </a:ext>
              </a:extLst>
            </p:cNvPr>
            <p:cNvSpPr/>
            <p:nvPr/>
          </p:nvSpPr>
          <p:spPr>
            <a:xfrm>
              <a:off x="5081818" y="4007916"/>
              <a:ext cx="504000" cy="50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8B4DC7B-98D6-DCEE-DAD8-EC4E9D746012}"/>
                </a:ext>
              </a:extLst>
            </p:cNvPr>
            <p:cNvSpPr/>
            <p:nvPr/>
          </p:nvSpPr>
          <p:spPr>
            <a:xfrm>
              <a:off x="6412530" y="4007916"/>
              <a:ext cx="504000" cy="50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9E2C83A-BD02-246A-F85E-6EEFC03C6D90}"/>
                </a:ext>
              </a:extLst>
            </p:cNvPr>
            <p:cNvSpPr/>
            <p:nvPr/>
          </p:nvSpPr>
          <p:spPr>
            <a:xfrm>
              <a:off x="5747174" y="4007916"/>
              <a:ext cx="504000" cy="50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1922138-4F69-3B64-B1CD-141DEDF3FB5F}"/>
                </a:ext>
              </a:extLst>
            </p:cNvPr>
            <p:cNvSpPr/>
            <p:nvPr/>
          </p:nvSpPr>
          <p:spPr>
            <a:xfrm>
              <a:off x="5747174" y="3384906"/>
              <a:ext cx="504000" cy="50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6397A32-6973-2E2C-4B5B-0AA2804ABF76}"/>
                </a:ext>
              </a:extLst>
            </p:cNvPr>
            <p:cNvSpPr/>
            <p:nvPr/>
          </p:nvSpPr>
          <p:spPr>
            <a:xfrm>
              <a:off x="6412530" y="3384906"/>
              <a:ext cx="504000" cy="50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C2C8771F-41F8-E3DB-44DC-140C63BD6334}"/>
                </a:ext>
              </a:extLst>
            </p:cNvPr>
            <p:cNvSpPr/>
            <p:nvPr/>
          </p:nvSpPr>
          <p:spPr>
            <a:xfrm>
              <a:off x="6412530" y="2753286"/>
              <a:ext cx="504000" cy="50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2D95AD0C-4A80-DF82-9289-77A5994FA0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61242" y="2805163"/>
              <a:ext cx="418505" cy="401337"/>
              <a:chOff x="5014913" y="2671713"/>
              <a:chExt cx="2021677" cy="1938743"/>
            </a:xfrm>
          </p:grpSpPr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7364A488-9339-A4F3-C740-407F58CF08A7}"/>
                  </a:ext>
                </a:extLst>
              </p:cNvPr>
              <p:cNvSpPr/>
              <p:nvPr/>
            </p:nvSpPr>
            <p:spPr>
              <a:xfrm>
                <a:off x="5014913" y="2671713"/>
                <a:ext cx="2021677" cy="1938743"/>
              </a:xfrm>
              <a:prstGeom prst="roundRect">
                <a:avLst>
                  <a:gd name="adj" fmla="val 4075"/>
                </a:avLst>
              </a:prstGeom>
              <a:solidFill>
                <a:schemeClr val="bg1">
                  <a:lumMod val="8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C51ED94D-1981-D45F-37BB-7286288C558F}"/>
                  </a:ext>
                </a:extLst>
              </p:cNvPr>
              <p:cNvSpPr/>
              <p:nvPr/>
            </p:nvSpPr>
            <p:spPr>
              <a:xfrm>
                <a:off x="5081818" y="2748954"/>
                <a:ext cx="504000" cy="504000"/>
              </a:xfrm>
              <a:prstGeom prst="rect">
                <a:avLst/>
              </a:prstGeom>
              <a:solidFill>
                <a:srgbClr val="337C9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869CE86E-9A9C-0DB2-BE2C-49C604F97FB3}"/>
                  </a:ext>
                </a:extLst>
              </p:cNvPr>
              <p:cNvSpPr/>
              <p:nvPr/>
            </p:nvSpPr>
            <p:spPr>
              <a:xfrm>
                <a:off x="5747174" y="2747063"/>
                <a:ext cx="504000" cy="504000"/>
              </a:xfrm>
              <a:prstGeom prst="rect">
                <a:avLst/>
              </a:prstGeom>
              <a:solidFill>
                <a:srgbClr val="337C9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2583899B-22D0-2F95-F7EF-FE55BE5D8AF8}"/>
                  </a:ext>
                </a:extLst>
              </p:cNvPr>
              <p:cNvSpPr/>
              <p:nvPr/>
            </p:nvSpPr>
            <p:spPr>
              <a:xfrm>
                <a:off x="5081818" y="3384906"/>
                <a:ext cx="504000" cy="504000"/>
              </a:xfrm>
              <a:prstGeom prst="rect">
                <a:avLst/>
              </a:prstGeom>
              <a:solidFill>
                <a:srgbClr val="337C9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66F6479A-D47A-9042-9A1C-AF689EBA96B8}"/>
                  </a:ext>
                </a:extLst>
              </p:cNvPr>
              <p:cNvSpPr/>
              <p:nvPr/>
            </p:nvSpPr>
            <p:spPr>
              <a:xfrm>
                <a:off x="5081818" y="4007916"/>
                <a:ext cx="504000" cy="504000"/>
              </a:xfrm>
              <a:prstGeom prst="rect">
                <a:avLst/>
              </a:prstGeom>
              <a:solidFill>
                <a:srgbClr val="337C9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EA13558E-F6DB-641D-4422-E4E736320409}"/>
                  </a:ext>
                </a:extLst>
              </p:cNvPr>
              <p:cNvSpPr/>
              <p:nvPr/>
            </p:nvSpPr>
            <p:spPr>
              <a:xfrm>
                <a:off x="6412530" y="4007916"/>
                <a:ext cx="504000" cy="504000"/>
              </a:xfrm>
              <a:prstGeom prst="rect">
                <a:avLst/>
              </a:prstGeom>
              <a:solidFill>
                <a:srgbClr val="337C9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0AC9FD5F-E3EC-C5E0-327C-EFC70EDF2388}"/>
                  </a:ext>
                </a:extLst>
              </p:cNvPr>
              <p:cNvSpPr/>
              <p:nvPr/>
            </p:nvSpPr>
            <p:spPr>
              <a:xfrm>
                <a:off x="5747174" y="4007916"/>
                <a:ext cx="504000" cy="504000"/>
              </a:xfrm>
              <a:prstGeom prst="rect">
                <a:avLst/>
              </a:prstGeom>
              <a:solidFill>
                <a:srgbClr val="337C9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55F8E130-AB84-46A6-7CE8-79CF9BEE4B53}"/>
                  </a:ext>
                </a:extLst>
              </p:cNvPr>
              <p:cNvSpPr/>
              <p:nvPr/>
            </p:nvSpPr>
            <p:spPr>
              <a:xfrm>
                <a:off x="5747174" y="3384906"/>
                <a:ext cx="504000" cy="504000"/>
              </a:xfrm>
              <a:prstGeom prst="rect">
                <a:avLst/>
              </a:prstGeom>
              <a:solidFill>
                <a:srgbClr val="337C9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23B50DEA-1DA1-5F75-2EAB-6851A57DCE6C}"/>
                  </a:ext>
                </a:extLst>
              </p:cNvPr>
              <p:cNvSpPr/>
              <p:nvPr/>
            </p:nvSpPr>
            <p:spPr>
              <a:xfrm>
                <a:off x="6412530" y="3384906"/>
                <a:ext cx="504000" cy="504000"/>
              </a:xfrm>
              <a:prstGeom prst="rect">
                <a:avLst/>
              </a:prstGeom>
              <a:solidFill>
                <a:srgbClr val="337C99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108000" rIns="108000" bIns="108000" rtlCol="0" anchor="ctr"/>
              <a:lstStyle/>
              <a:p>
                <a:pPr marL="180000" indent="-180000" algn="l">
                  <a:lnSpc>
                    <a:spcPts val="196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45BAC2AE-D6BD-D87A-FE2E-0F2D7109E6A7}"/>
                  </a:ext>
                </a:extLst>
              </p:cNvPr>
              <p:cNvGrpSpPr/>
              <p:nvPr/>
            </p:nvGrpSpPr>
            <p:grpSpPr>
              <a:xfrm>
                <a:off x="6412530" y="2753286"/>
                <a:ext cx="504000" cy="504000"/>
                <a:chOff x="6412530" y="2753286"/>
                <a:chExt cx="504000" cy="504000"/>
              </a:xfrm>
            </p:grpSpPr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2146E28A-2B5C-0EB2-5E31-DEB266CE1C9E}"/>
                    </a:ext>
                  </a:extLst>
                </p:cNvPr>
                <p:cNvSpPr/>
                <p:nvPr/>
              </p:nvSpPr>
              <p:spPr>
                <a:xfrm>
                  <a:off x="6412530" y="2753286"/>
                  <a:ext cx="504000" cy="504000"/>
                </a:xfrm>
                <a:prstGeom prst="rect">
                  <a:avLst/>
                </a:prstGeom>
                <a:solidFill>
                  <a:srgbClr val="337C99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de-DE" sz="14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1" name="Gruppieren 30">
                  <a:extLst>
                    <a:ext uri="{FF2B5EF4-FFF2-40B4-BE49-F238E27FC236}">
                      <a16:creationId xmlns:a16="http://schemas.microsoft.com/office/drawing/2014/main" id="{C284B146-FDA1-382B-9863-C037F9D29C5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451192" y="2798394"/>
                  <a:ext cx="418505" cy="401337"/>
                  <a:chOff x="5014913" y="2671713"/>
                  <a:chExt cx="2021677" cy="1938743"/>
                </a:xfrm>
              </p:grpSpPr>
              <p:sp>
                <p:nvSpPr>
                  <p:cNvPr id="32" name="Rechteck: abgerundete Ecken 31">
                    <a:extLst>
                      <a:ext uri="{FF2B5EF4-FFF2-40B4-BE49-F238E27FC236}">
                        <a16:creationId xmlns:a16="http://schemas.microsoft.com/office/drawing/2014/main" id="{3E870486-7BE8-A945-BBC1-C72AB6D10F9A}"/>
                      </a:ext>
                    </a:extLst>
                  </p:cNvPr>
                  <p:cNvSpPr/>
                  <p:nvPr/>
                </p:nvSpPr>
                <p:spPr>
                  <a:xfrm>
                    <a:off x="5014913" y="2671713"/>
                    <a:ext cx="2021677" cy="1938743"/>
                  </a:xfrm>
                  <a:prstGeom prst="roundRect">
                    <a:avLst>
                      <a:gd name="adj" fmla="val 4075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ctr"/>
                  <a:lstStyle/>
                  <a:p>
                    <a:pPr marL="180000" indent="-180000" algn="l">
                      <a:lnSpc>
                        <a:spcPts val="1960"/>
                      </a:lnSpc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</a:pPr>
                    <a:endParaRPr lang="de-DE" sz="140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33" name="Gruppieren 32">
                    <a:extLst>
                      <a:ext uri="{FF2B5EF4-FFF2-40B4-BE49-F238E27FC236}">
                        <a16:creationId xmlns:a16="http://schemas.microsoft.com/office/drawing/2014/main" id="{3BD453CB-B073-E529-D71C-116075818218}"/>
                      </a:ext>
                    </a:extLst>
                  </p:cNvPr>
                  <p:cNvGrpSpPr/>
                  <p:nvPr/>
                </p:nvGrpSpPr>
                <p:grpSpPr>
                  <a:xfrm>
                    <a:off x="5081818" y="2747063"/>
                    <a:ext cx="1834712" cy="1770028"/>
                    <a:chOff x="5081818" y="2747063"/>
                    <a:chExt cx="1834712" cy="1770028"/>
                  </a:xfrm>
                </p:grpSpPr>
                <p:sp>
                  <p:nvSpPr>
                    <p:cNvPr id="34" name="Flussdiagramm: Verbinder 33">
                      <a:extLst>
                        <a:ext uri="{FF2B5EF4-FFF2-40B4-BE49-F238E27FC236}">
                          <a16:creationId xmlns:a16="http://schemas.microsoft.com/office/drawing/2014/main" id="{7B4DDF95-03B5-D71D-9762-F4B9EB5204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1818" y="4013091"/>
                      <a:ext cx="504000" cy="504000"/>
                    </a:xfrm>
                    <a:prstGeom prst="flowChartConnector">
                      <a:avLst/>
                    </a:pr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108000" rIns="108000" bIns="108000" rtlCol="0" anchor="ctr"/>
                    <a:lstStyle/>
                    <a:p>
                      <a:pPr marL="180000" indent="-180000" algn="l">
                        <a:lnSpc>
                          <a:spcPts val="196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" name="Flussdiagramm: Verbinder 34">
                      <a:extLst>
                        <a:ext uri="{FF2B5EF4-FFF2-40B4-BE49-F238E27FC236}">
                          <a16:creationId xmlns:a16="http://schemas.microsoft.com/office/drawing/2014/main" id="{9C82817F-5ADA-64C8-FEF0-33872844CA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40969" y="4010695"/>
                      <a:ext cx="504000" cy="504000"/>
                    </a:xfrm>
                    <a:prstGeom prst="flowChartConnector">
                      <a:avLst/>
                    </a:pr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108000" rIns="108000" bIns="108000" rtlCol="0" anchor="ctr"/>
                    <a:lstStyle/>
                    <a:p>
                      <a:pPr marL="180000" indent="-180000" algn="l">
                        <a:lnSpc>
                          <a:spcPts val="196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6" name="Flussdiagramm: Verbinder 35">
                      <a:extLst>
                        <a:ext uri="{FF2B5EF4-FFF2-40B4-BE49-F238E27FC236}">
                          <a16:creationId xmlns:a16="http://schemas.microsoft.com/office/drawing/2014/main" id="{A5C8CCE7-B24B-D588-247D-BEB7A55BCD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2530" y="4013091"/>
                      <a:ext cx="504000" cy="504000"/>
                    </a:xfrm>
                    <a:prstGeom prst="flowChartConnector">
                      <a:avLst/>
                    </a:pr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108000" rIns="108000" bIns="108000" rtlCol="0" anchor="ctr"/>
                    <a:lstStyle/>
                    <a:p>
                      <a:pPr marL="180000" indent="-180000" algn="l">
                        <a:lnSpc>
                          <a:spcPts val="196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" name="Flussdiagramm: Verbinder 36">
                      <a:extLst>
                        <a:ext uri="{FF2B5EF4-FFF2-40B4-BE49-F238E27FC236}">
                          <a16:creationId xmlns:a16="http://schemas.microsoft.com/office/drawing/2014/main" id="{D93F1C82-AB41-D4EF-589C-007506CA96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1818" y="3384906"/>
                      <a:ext cx="504000" cy="504000"/>
                    </a:xfrm>
                    <a:prstGeom prst="flowChartConnector">
                      <a:avLst/>
                    </a:pr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108000" rIns="108000" bIns="108000" rtlCol="0" anchor="ctr"/>
                    <a:lstStyle/>
                    <a:p>
                      <a:pPr marL="180000" indent="-180000" algn="l">
                        <a:lnSpc>
                          <a:spcPts val="196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" name="Flussdiagramm: Verbinder 47">
                      <a:extLst>
                        <a:ext uri="{FF2B5EF4-FFF2-40B4-BE49-F238E27FC236}">
                          <a16:creationId xmlns:a16="http://schemas.microsoft.com/office/drawing/2014/main" id="{193FC4DF-BF7D-6FAD-9CF6-140119551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40969" y="3387685"/>
                      <a:ext cx="504000" cy="504000"/>
                    </a:xfrm>
                    <a:prstGeom prst="flowChartConnector">
                      <a:avLst/>
                    </a:pr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108000" rIns="108000" bIns="108000" rtlCol="0" anchor="ctr"/>
                    <a:lstStyle/>
                    <a:p>
                      <a:pPr marL="180000" indent="-180000" algn="l">
                        <a:lnSpc>
                          <a:spcPts val="196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8" name="Flussdiagramm: Verbinder 57">
                      <a:extLst>
                        <a:ext uri="{FF2B5EF4-FFF2-40B4-BE49-F238E27FC236}">
                          <a16:creationId xmlns:a16="http://schemas.microsoft.com/office/drawing/2014/main" id="{9E8EA0FB-35FD-EB90-DB73-E7D6586D9C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2530" y="3384906"/>
                      <a:ext cx="504000" cy="504000"/>
                    </a:xfrm>
                    <a:prstGeom prst="flowChartConnector">
                      <a:avLst/>
                    </a:pr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108000" rIns="108000" bIns="108000" rtlCol="0" anchor="ctr"/>
                    <a:lstStyle/>
                    <a:p>
                      <a:pPr marL="180000" indent="-180000" algn="l">
                        <a:lnSpc>
                          <a:spcPts val="196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0" name="Flussdiagramm: Verbinder 59">
                      <a:extLst>
                        <a:ext uri="{FF2B5EF4-FFF2-40B4-BE49-F238E27FC236}">
                          <a16:creationId xmlns:a16="http://schemas.microsoft.com/office/drawing/2014/main" id="{ABBAC3FA-BC42-4E54-0341-A504012529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1818" y="2747063"/>
                      <a:ext cx="504000" cy="504000"/>
                    </a:xfrm>
                    <a:prstGeom prst="flowChartConnector">
                      <a:avLst/>
                    </a:pr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108000" rIns="108000" bIns="108000" rtlCol="0" anchor="ctr"/>
                    <a:lstStyle/>
                    <a:p>
                      <a:pPr marL="180000" indent="-180000" algn="l">
                        <a:lnSpc>
                          <a:spcPts val="196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1" name="Flussdiagramm: Verbinder 60">
                      <a:extLst>
                        <a:ext uri="{FF2B5EF4-FFF2-40B4-BE49-F238E27FC236}">
                          <a16:creationId xmlns:a16="http://schemas.microsoft.com/office/drawing/2014/main" id="{91FCC909-2833-CA13-4A21-AD93A274A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47174" y="2747063"/>
                      <a:ext cx="504000" cy="504000"/>
                    </a:xfrm>
                    <a:prstGeom prst="flowChartConnector">
                      <a:avLst/>
                    </a:pr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108000" rIns="108000" bIns="108000" rtlCol="0" anchor="ctr"/>
                    <a:lstStyle/>
                    <a:p>
                      <a:pPr marL="180000" indent="-180000" algn="l">
                        <a:lnSpc>
                          <a:spcPts val="196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" name="Flussdiagramm: Verbinder 61">
                      <a:extLst>
                        <a:ext uri="{FF2B5EF4-FFF2-40B4-BE49-F238E27FC236}">
                          <a16:creationId xmlns:a16="http://schemas.microsoft.com/office/drawing/2014/main" id="{97BC35B4-BF86-0C21-844E-4143B7A6E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2530" y="2747063"/>
                      <a:ext cx="504000" cy="504000"/>
                    </a:xfrm>
                    <a:prstGeom prst="flowChartConnector">
                      <a:avLst/>
                    </a:pr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08000" tIns="108000" rIns="108000" bIns="108000" rtlCol="0" anchor="ctr"/>
                    <a:lstStyle/>
                    <a:p>
                      <a:pPr marL="180000" indent="-180000" algn="l">
                        <a:lnSpc>
                          <a:spcPts val="196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1159512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6CF4F-7940-BA79-AEFF-8CB10606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Application-Optimal Battery System Design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27C0BC-9F83-EB9A-475D-DB13B0B7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3660-B8D8-47A1-91CB-666CA2C1960D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CEAF38-A962-BE45-92E8-2D2454A9C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AC9AA0-3050-0443-65EA-A15CFC62C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64F06F1-FAB6-4B7A-6113-0A0AB4DBA5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319318"/>
          </a:xfrm>
        </p:spPr>
        <p:txBody>
          <a:bodyPr/>
          <a:lstStyle/>
          <a:p>
            <a:r>
              <a:rPr lang="en-US" dirty="0"/>
              <a:t>Levels of Freedom in Layouting Battery System Configurations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5F19DB-4448-62FF-7D43-1AB34810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11233150" cy="255134"/>
          </a:xfrm>
        </p:spPr>
        <p:txBody>
          <a:bodyPr/>
          <a:lstStyle/>
          <a:p>
            <a:r>
              <a:rPr lang="de-DE" dirty="0"/>
              <a:t>Module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ADC492C9-C9C9-A3C7-1141-CA2CFD636648}"/>
              </a:ext>
            </a:extLst>
          </p:cNvPr>
          <p:cNvGrpSpPr/>
          <p:nvPr/>
        </p:nvGrpSpPr>
        <p:grpSpPr>
          <a:xfrm>
            <a:off x="727912" y="2747063"/>
            <a:ext cx="3826065" cy="1734744"/>
            <a:chOff x="779389" y="2957343"/>
            <a:chExt cx="3826065" cy="1734744"/>
          </a:xfrm>
        </p:grpSpPr>
        <p:sp>
          <p:nvSpPr>
            <p:cNvPr id="33" name="Geschweifte Klammer links 32">
              <a:extLst>
                <a:ext uri="{FF2B5EF4-FFF2-40B4-BE49-F238E27FC236}">
                  <a16:creationId xmlns:a16="http://schemas.microsoft.com/office/drawing/2014/main" id="{5F3A5537-59BF-63DF-DE24-7BD6BD2B575B}"/>
                </a:ext>
              </a:extLst>
            </p:cNvPr>
            <p:cNvSpPr/>
            <p:nvPr/>
          </p:nvSpPr>
          <p:spPr>
            <a:xfrm>
              <a:off x="4282068" y="2957343"/>
              <a:ext cx="323386" cy="1734744"/>
            </a:xfrm>
            <a:prstGeom prst="leftBrace">
              <a:avLst>
                <a:gd name="adj1" fmla="val 56609"/>
                <a:gd name="adj2" fmla="val 5064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C81DE8EF-EB23-996F-60A1-BBB941E1EEE9}"/>
                </a:ext>
              </a:extLst>
            </p:cNvPr>
            <p:cNvSpPr txBox="1"/>
            <p:nvPr/>
          </p:nvSpPr>
          <p:spPr>
            <a:xfrm>
              <a:off x="779389" y="3681198"/>
              <a:ext cx="3419206" cy="75110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1960"/>
                </a:lnSpc>
                <a:buClr>
                  <a:schemeClr val="accent1"/>
                </a:buClr>
              </a:pPr>
              <a:r>
                <a:rPr lang="en-US" b="0" dirty="0">
                  <a:effectLst/>
                  <a:latin typeface="Consolas" panose="020B0609020204030204" pitchFamily="49" charset="0"/>
                </a:rPr>
                <a:t>Number </a:t>
              </a:r>
              <a:r>
                <a:rPr lang="en-US" dirty="0">
                  <a:latin typeface="Consolas" panose="020B0609020204030204" pitchFamily="49" charset="0"/>
                </a:rPr>
                <a:t>of </a:t>
              </a:r>
              <a:r>
                <a:rPr lang="en-US" b="0" dirty="0">
                  <a:effectLst/>
                  <a:latin typeface="Consolas" panose="020B0609020204030204" pitchFamily="49" charset="0"/>
                </a:rPr>
                <a:t>Cell Blocks in</a:t>
              </a:r>
              <a:r>
                <a:rPr lang="en-US" dirty="0">
                  <a:latin typeface="Consolas" panose="020B0609020204030204" pitchFamily="49" charset="0"/>
                </a:rPr>
                <a:t> a </a:t>
              </a:r>
            </a:p>
            <a:p>
              <a:pPr>
                <a:lnSpc>
                  <a:spcPts val="1960"/>
                </a:lnSpc>
                <a:buClr>
                  <a:schemeClr val="accent1"/>
                </a:buClr>
              </a:pPr>
              <a:r>
                <a:rPr lang="en-US" b="0" dirty="0">
                  <a:effectLst/>
                  <a:latin typeface="Consolas" panose="020B0609020204030204" pitchFamily="49" charset="0"/>
                </a:rPr>
                <a:t>row: M</a:t>
              </a:r>
              <a:r>
                <a:rPr lang="en-US" baseline="-25000" dirty="0">
                  <a:latin typeface="Consolas" panose="020B0609020204030204" pitchFamily="49" charset="0"/>
                </a:rPr>
                <a:t>R</a:t>
              </a:r>
              <a:endParaRPr lang="en-US" b="0" baseline="-25000" dirty="0">
                <a:effectLst/>
                <a:latin typeface="Consolas" panose="020B0609020204030204" pitchFamily="49" charset="0"/>
              </a:endParaRPr>
            </a:p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2E676A98-4C39-D5C0-F305-F5D2A9E089AF}"/>
              </a:ext>
            </a:extLst>
          </p:cNvPr>
          <p:cNvGrpSpPr/>
          <p:nvPr/>
        </p:nvGrpSpPr>
        <p:grpSpPr>
          <a:xfrm>
            <a:off x="4863075" y="4926128"/>
            <a:ext cx="2237792" cy="701803"/>
            <a:chOff x="4560962" y="4831227"/>
            <a:chExt cx="2237792" cy="701803"/>
          </a:xfrm>
        </p:grpSpPr>
        <p:sp>
          <p:nvSpPr>
            <p:cNvPr id="36" name="Geschweifte Klammer links 35">
              <a:extLst>
                <a:ext uri="{FF2B5EF4-FFF2-40B4-BE49-F238E27FC236}">
                  <a16:creationId xmlns:a16="http://schemas.microsoft.com/office/drawing/2014/main" id="{6B468114-45DD-E904-4577-A7396F0A486B}"/>
                </a:ext>
              </a:extLst>
            </p:cNvPr>
            <p:cNvSpPr/>
            <p:nvPr/>
          </p:nvSpPr>
          <p:spPr>
            <a:xfrm rot="16200000">
              <a:off x="5539004" y="4125548"/>
              <a:ext cx="323386" cy="1734744"/>
            </a:xfrm>
            <a:prstGeom prst="leftBrace">
              <a:avLst>
                <a:gd name="adj1" fmla="val 56609"/>
                <a:gd name="adj2" fmla="val 5064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11270B33-47F2-33F4-DB0E-224FFF648369}"/>
                </a:ext>
              </a:extLst>
            </p:cNvPr>
            <p:cNvSpPr txBox="1"/>
            <p:nvPr/>
          </p:nvSpPr>
          <p:spPr>
            <a:xfrm>
              <a:off x="4560962" y="5276550"/>
              <a:ext cx="2237792" cy="2564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1960"/>
                </a:lnSpc>
                <a:buClr>
                  <a:schemeClr val="accent1"/>
                </a:buClr>
              </a:pPr>
              <a:r>
                <a:rPr lang="en-GB" dirty="0">
                  <a:latin typeface="Consolas" panose="020B0609020204030204" pitchFamily="49" charset="0"/>
                </a:rPr>
                <a:t>N</a:t>
              </a:r>
              <a:r>
                <a:rPr lang="en-GB" b="0" dirty="0">
                  <a:effectLst/>
                  <a:latin typeface="Consolas" panose="020B0609020204030204" pitchFamily="49" charset="0"/>
                </a:rPr>
                <a:t>umber of</a:t>
              </a:r>
              <a:r>
                <a:rPr lang="en-GB" dirty="0">
                  <a:latin typeface="Consolas" panose="020B0609020204030204" pitchFamily="49" charset="0"/>
                </a:rPr>
                <a:t> </a:t>
              </a:r>
              <a:r>
                <a:rPr lang="en-GB" b="0" dirty="0">
                  <a:effectLst/>
                  <a:latin typeface="Consolas" panose="020B0609020204030204" pitchFamily="49" charset="0"/>
                </a:rPr>
                <a:t>rows: M</a:t>
              </a:r>
              <a:r>
                <a:rPr lang="en-GB" b="0" baseline="-25000" dirty="0">
                  <a:effectLst/>
                  <a:latin typeface="Consolas" panose="020B0609020204030204" pitchFamily="49" charset="0"/>
                </a:rPr>
                <a:t>N</a:t>
              </a:r>
            </a:p>
          </p:txBody>
        </p:sp>
      </p:grp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26F0E98-FC0B-22D4-7C7D-F7788855E984}"/>
              </a:ext>
            </a:extLst>
          </p:cNvPr>
          <p:cNvCxnSpPr>
            <a:cxnSpLocks/>
          </p:cNvCxnSpPr>
          <p:nvPr/>
        </p:nvCxnSpPr>
        <p:spPr>
          <a:xfrm flipH="1">
            <a:off x="6850365" y="2495264"/>
            <a:ext cx="584360" cy="33854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6B16C17-B9BA-A8C7-9909-14059958CA0E}"/>
              </a:ext>
            </a:extLst>
          </p:cNvPr>
          <p:cNvGrpSpPr/>
          <p:nvPr/>
        </p:nvGrpSpPr>
        <p:grpSpPr>
          <a:xfrm>
            <a:off x="4797311" y="2336571"/>
            <a:ext cx="4044084" cy="2497484"/>
            <a:chOff x="4797311" y="2336571"/>
            <a:chExt cx="4044084" cy="2497484"/>
          </a:xfrm>
        </p:grpSpPr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D3AD8193-840B-EF2E-DBB8-1AB50DDAB610}"/>
                </a:ext>
              </a:extLst>
            </p:cNvPr>
            <p:cNvCxnSpPr/>
            <p:nvPr/>
          </p:nvCxnSpPr>
          <p:spPr>
            <a:xfrm>
              <a:off x="5081818" y="4705815"/>
              <a:ext cx="1788364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68F3D883-AB50-E0D9-C7CD-95C24167E2B1}"/>
                </a:ext>
              </a:extLst>
            </p:cNvPr>
            <p:cNvCxnSpPr/>
            <p:nvPr/>
          </p:nvCxnSpPr>
          <p:spPr>
            <a:xfrm flipV="1">
              <a:off x="4863075" y="2664534"/>
              <a:ext cx="0" cy="1817273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A8371E0D-9562-CE1D-9844-DE00DAC08AFC}"/>
                </a:ext>
              </a:extLst>
            </p:cNvPr>
            <p:cNvSpPr txBox="1"/>
            <p:nvPr/>
          </p:nvSpPr>
          <p:spPr>
            <a:xfrm>
              <a:off x="4797311" y="2336571"/>
              <a:ext cx="178417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dirty="0"/>
                <a:t>Y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AED433A5-7369-80AB-BCE6-7FBF041B3F3C}"/>
                </a:ext>
              </a:extLst>
            </p:cNvPr>
            <p:cNvSpPr txBox="1"/>
            <p:nvPr/>
          </p:nvSpPr>
          <p:spPr>
            <a:xfrm>
              <a:off x="7033860" y="4577575"/>
              <a:ext cx="400865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dirty="0"/>
                <a:t>X</a:t>
              </a:r>
            </a:p>
          </p:txBody>
        </p: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240098EE-18AA-5AE6-AA7A-584AFC992520}"/>
                </a:ext>
              </a:extLst>
            </p:cNvPr>
            <p:cNvGrpSpPr/>
            <p:nvPr/>
          </p:nvGrpSpPr>
          <p:grpSpPr>
            <a:xfrm>
              <a:off x="5081818" y="2376193"/>
              <a:ext cx="3759577" cy="2103662"/>
              <a:chOff x="5081818" y="2376193"/>
              <a:chExt cx="3759577" cy="2103662"/>
            </a:xfrm>
          </p:grpSpPr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D02CAF0-B7B6-18E8-4EA2-1A866AAD4018}"/>
                  </a:ext>
                </a:extLst>
              </p:cNvPr>
              <p:cNvSpPr txBox="1"/>
              <p:nvPr/>
            </p:nvSpPr>
            <p:spPr>
              <a:xfrm>
                <a:off x="7557389" y="2376193"/>
                <a:ext cx="1284006" cy="270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ts val="1960"/>
                  </a:lnSpc>
                  <a:buClr>
                    <a:schemeClr val="accent1"/>
                  </a:buClr>
                </a:pPr>
                <a:r>
                  <a:rPr lang="en-US" sz="2400" dirty="0"/>
                  <a:t>Cell Block</a:t>
                </a:r>
              </a:p>
            </p:txBody>
          </p:sp>
          <p:grpSp>
            <p:nvGrpSpPr>
              <p:cNvPr id="46" name="Gruppieren 45">
                <a:extLst>
                  <a:ext uri="{FF2B5EF4-FFF2-40B4-BE49-F238E27FC236}">
                    <a16:creationId xmlns:a16="http://schemas.microsoft.com/office/drawing/2014/main" id="{C982FBE0-3CA8-67B9-7676-8968F5D4EBCA}"/>
                  </a:ext>
                </a:extLst>
              </p:cNvPr>
              <p:cNvGrpSpPr/>
              <p:nvPr/>
            </p:nvGrpSpPr>
            <p:grpSpPr>
              <a:xfrm>
                <a:off x="5081818" y="2758921"/>
                <a:ext cx="1759591" cy="1720934"/>
                <a:chOff x="5081818" y="2758921"/>
                <a:chExt cx="1759591" cy="1720934"/>
              </a:xfrm>
            </p:grpSpPr>
            <p:sp>
              <p:nvSpPr>
                <p:cNvPr id="47" name="Rechteck 46">
                  <a:extLst>
                    <a:ext uri="{FF2B5EF4-FFF2-40B4-BE49-F238E27FC236}">
                      <a16:creationId xmlns:a16="http://schemas.microsoft.com/office/drawing/2014/main" id="{36554EDB-255F-3756-44C3-7E86478194EF}"/>
                    </a:ext>
                  </a:extLst>
                </p:cNvPr>
                <p:cNvSpPr/>
                <p:nvPr/>
              </p:nvSpPr>
              <p:spPr>
                <a:xfrm>
                  <a:off x="5081818" y="2759338"/>
                  <a:ext cx="50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Rechteck 47">
                  <a:extLst>
                    <a:ext uri="{FF2B5EF4-FFF2-40B4-BE49-F238E27FC236}">
                      <a16:creationId xmlns:a16="http://schemas.microsoft.com/office/drawing/2014/main" id="{2618FACF-8625-E73F-392B-02B615E2A1A0}"/>
                    </a:ext>
                  </a:extLst>
                </p:cNvPr>
                <p:cNvSpPr/>
                <p:nvPr/>
              </p:nvSpPr>
              <p:spPr>
                <a:xfrm>
                  <a:off x="5709613" y="2759337"/>
                  <a:ext cx="50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Rechteck 48">
                  <a:extLst>
                    <a:ext uri="{FF2B5EF4-FFF2-40B4-BE49-F238E27FC236}">
                      <a16:creationId xmlns:a16="http://schemas.microsoft.com/office/drawing/2014/main" id="{5CF9582C-DEB0-4F86-FD54-377847FCE1D2}"/>
                    </a:ext>
                  </a:extLst>
                </p:cNvPr>
                <p:cNvSpPr/>
                <p:nvPr/>
              </p:nvSpPr>
              <p:spPr>
                <a:xfrm>
                  <a:off x="6337409" y="2758921"/>
                  <a:ext cx="50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id="{E68B8AAC-681E-71AA-F802-540538DCBF38}"/>
                    </a:ext>
                  </a:extLst>
                </p:cNvPr>
                <p:cNvSpPr/>
                <p:nvPr/>
              </p:nvSpPr>
              <p:spPr>
                <a:xfrm>
                  <a:off x="5081818" y="3382677"/>
                  <a:ext cx="50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Rechteck 50">
                  <a:extLst>
                    <a:ext uri="{FF2B5EF4-FFF2-40B4-BE49-F238E27FC236}">
                      <a16:creationId xmlns:a16="http://schemas.microsoft.com/office/drawing/2014/main" id="{5B27F60F-8793-6C05-ECF6-86BE7ED399E0}"/>
                    </a:ext>
                  </a:extLst>
                </p:cNvPr>
                <p:cNvSpPr/>
                <p:nvPr/>
              </p:nvSpPr>
              <p:spPr>
                <a:xfrm>
                  <a:off x="5709613" y="3382676"/>
                  <a:ext cx="50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35F57E5E-2431-A1E1-6455-68656B016AC1}"/>
                    </a:ext>
                  </a:extLst>
                </p:cNvPr>
                <p:cNvSpPr/>
                <p:nvPr/>
              </p:nvSpPr>
              <p:spPr>
                <a:xfrm>
                  <a:off x="6337409" y="3382260"/>
                  <a:ext cx="50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23A42EE4-73C5-868E-51EC-0EE9F83856C6}"/>
                    </a:ext>
                  </a:extLst>
                </p:cNvPr>
                <p:cNvSpPr/>
                <p:nvPr/>
              </p:nvSpPr>
              <p:spPr>
                <a:xfrm>
                  <a:off x="5081818" y="3975855"/>
                  <a:ext cx="50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hteck 53">
                  <a:extLst>
                    <a:ext uri="{FF2B5EF4-FFF2-40B4-BE49-F238E27FC236}">
                      <a16:creationId xmlns:a16="http://schemas.microsoft.com/office/drawing/2014/main" id="{FE96BD67-10AE-E6E8-8176-B83796A0F4F1}"/>
                    </a:ext>
                  </a:extLst>
                </p:cNvPr>
                <p:cNvSpPr/>
                <p:nvPr/>
              </p:nvSpPr>
              <p:spPr>
                <a:xfrm>
                  <a:off x="5709613" y="3975854"/>
                  <a:ext cx="50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BD743B4F-F30A-6849-0AEE-AEC94CBCA191}"/>
                    </a:ext>
                  </a:extLst>
                </p:cNvPr>
                <p:cNvSpPr/>
                <p:nvPr/>
              </p:nvSpPr>
              <p:spPr>
                <a:xfrm>
                  <a:off x="6337409" y="3975438"/>
                  <a:ext cx="50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58408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41343A-7965-4E48-2C6E-E13F0480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Application-Optimal Battery System Design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3ACBBF-5868-E27E-437F-01FF87D8B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3660-B8D8-47A1-91CB-666CA2C1960D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144B2F-1223-3578-B00E-B776D30BC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C32DAD-E2FD-8453-481F-E441FA93A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2AB8B36-8657-8661-E765-45F12AEEE8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901529"/>
          </a:xfrm>
        </p:spPr>
        <p:txBody>
          <a:bodyPr/>
          <a:lstStyle/>
          <a:p>
            <a:r>
              <a:rPr lang="en-US" dirty="0"/>
              <a:t>Levels of Freedom in Layouting Battery System Configurations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6D2BFC7-DA1E-AA0C-B165-03ACD8D7D5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11233150" cy="255134"/>
          </a:xfrm>
        </p:spPr>
        <p:txBody>
          <a:bodyPr/>
          <a:lstStyle/>
          <a:p>
            <a:r>
              <a:rPr lang="de-DE" dirty="0"/>
              <a:t>String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CBEA829-AAED-D431-7DD7-A8A36245DA1A}"/>
              </a:ext>
            </a:extLst>
          </p:cNvPr>
          <p:cNvGrpSpPr/>
          <p:nvPr/>
        </p:nvGrpSpPr>
        <p:grpSpPr>
          <a:xfrm>
            <a:off x="1099192" y="2747063"/>
            <a:ext cx="3454785" cy="1734744"/>
            <a:chOff x="1150669" y="2957343"/>
            <a:chExt cx="3454785" cy="1734744"/>
          </a:xfrm>
        </p:grpSpPr>
        <p:sp>
          <p:nvSpPr>
            <p:cNvPr id="9" name="Geschweifte Klammer links 8">
              <a:extLst>
                <a:ext uri="{FF2B5EF4-FFF2-40B4-BE49-F238E27FC236}">
                  <a16:creationId xmlns:a16="http://schemas.microsoft.com/office/drawing/2014/main" id="{D70D30CF-9BBB-B398-30C7-0BB42F279A4D}"/>
                </a:ext>
              </a:extLst>
            </p:cNvPr>
            <p:cNvSpPr/>
            <p:nvPr/>
          </p:nvSpPr>
          <p:spPr>
            <a:xfrm>
              <a:off x="4282068" y="2957343"/>
              <a:ext cx="323386" cy="1734744"/>
            </a:xfrm>
            <a:prstGeom prst="leftBrace">
              <a:avLst>
                <a:gd name="adj1" fmla="val 56609"/>
                <a:gd name="adj2" fmla="val 5064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D96DA32-3EB4-1AEB-5E62-A10B1B46E447}"/>
                </a:ext>
              </a:extLst>
            </p:cNvPr>
            <p:cNvSpPr txBox="1"/>
            <p:nvPr/>
          </p:nvSpPr>
          <p:spPr>
            <a:xfrm>
              <a:off x="1150669" y="3667258"/>
              <a:ext cx="2912657" cy="75110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1960"/>
                </a:lnSpc>
                <a:buClr>
                  <a:schemeClr val="accent1"/>
                </a:buClr>
              </a:pPr>
              <a:r>
                <a:rPr lang="en-US" b="0" dirty="0">
                  <a:effectLst/>
                  <a:latin typeface="Consolas" panose="020B0609020204030204" pitchFamily="49" charset="0"/>
                </a:rPr>
                <a:t>Number </a:t>
              </a:r>
              <a:r>
                <a:rPr lang="en-US" dirty="0">
                  <a:latin typeface="Consolas" panose="020B0609020204030204" pitchFamily="49" charset="0"/>
                </a:rPr>
                <a:t>of </a:t>
              </a:r>
              <a:r>
                <a:rPr lang="en-US" b="0" dirty="0">
                  <a:effectLst/>
                  <a:latin typeface="Consolas" panose="020B0609020204030204" pitchFamily="49" charset="0"/>
                </a:rPr>
                <a:t>Modules in</a:t>
              </a:r>
              <a:r>
                <a:rPr lang="en-US" dirty="0">
                  <a:latin typeface="Consolas" panose="020B0609020204030204" pitchFamily="49" charset="0"/>
                </a:rPr>
                <a:t> a </a:t>
              </a:r>
            </a:p>
            <a:p>
              <a:pPr>
                <a:lnSpc>
                  <a:spcPts val="1960"/>
                </a:lnSpc>
                <a:buClr>
                  <a:schemeClr val="accent1"/>
                </a:buClr>
              </a:pPr>
              <a:r>
                <a:rPr lang="en-US" b="0" dirty="0">
                  <a:effectLst/>
                  <a:latin typeface="Consolas" panose="020B0609020204030204" pitchFamily="49" charset="0"/>
                </a:rPr>
                <a:t>row: S</a:t>
              </a:r>
              <a:r>
                <a:rPr lang="en-US" baseline="-25000" dirty="0">
                  <a:latin typeface="Consolas" panose="020B0609020204030204" pitchFamily="49" charset="0"/>
                </a:rPr>
                <a:t>R</a:t>
              </a:r>
              <a:endParaRPr lang="en-US" b="0" baseline="-25000" dirty="0">
                <a:effectLst/>
                <a:latin typeface="Consolas" panose="020B0609020204030204" pitchFamily="49" charset="0"/>
              </a:endParaRPr>
            </a:p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4DD5273-7B86-FBB1-DDA9-5FF4A5190DEB}"/>
              </a:ext>
            </a:extLst>
          </p:cNvPr>
          <p:cNvGrpSpPr/>
          <p:nvPr/>
        </p:nvGrpSpPr>
        <p:grpSpPr>
          <a:xfrm>
            <a:off x="4863075" y="4926128"/>
            <a:ext cx="2237792" cy="701803"/>
            <a:chOff x="4560962" y="4831227"/>
            <a:chExt cx="2237792" cy="701803"/>
          </a:xfrm>
        </p:grpSpPr>
        <p:sp>
          <p:nvSpPr>
            <p:cNvPr id="12" name="Geschweifte Klammer links 11">
              <a:extLst>
                <a:ext uri="{FF2B5EF4-FFF2-40B4-BE49-F238E27FC236}">
                  <a16:creationId xmlns:a16="http://schemas.microsoft.com/office/drawing/2014/main" id="{C1C69E76-6B92-47E2-602F-74D41134B94D}"/>
                </a:ext>
              </a:extLst>
            </p:cNvPr>
            <p:cNvSpPr/>
            <p:nvPr/>
          </p:nvSpPr>
          <p:spPr>
            <a:xfrm rot="16200000">
              <a:off x="5539004" y="4125548"/>
              <a:ext cx="323386" cy="1734744"/>
            </a:xfrm>
            <a:prstGeom prst="leftBrace">
              <a:avLst>
                <a:gd name="adj1" fmla="val 56609"/>
                <a:gd name="adj2" fmla="val 5064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018678C-2DBB-4637-F180-BB9E0FF1576F}"/>
                </a:ext>
              </a:extLst>
            </p:cNvPr>
            <p:cNvSpPr txBox="1"/>
            <p:nvPr/>
          </p:nvSpPr>
          <p:spPr>
            <a:xfrm>
              <a:off x="4560962" y="5276550"/>
              <a:ext cx="2237792" cy="2564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1960"/>
                </a:lnSpc>
                <a:buClr>
                  <a:schemeClr val="accent1"/>
                </a:buClr>
              </a:pPr>
              <a:r>
                <a:rPr lang="en-GB" dirty="0">
                  <a:latin typeface="Consolas" panose="020B0609020204030204" pitchFamily="49" charset="0"/>
                </a:rPr>
                <a:t>N</a:t>
              </a:r>
              <a:r>
                <a:rPr lang="en-GB" b="0" dirty="0">
                  <a:effectLst/>
                  <a:latin typeface="Consolas" panose="020B0609020204030204" pitchFamily="49" charset="0"/>
                </a:rPr>
                <a:t>umber of</a:t>
              </a:r>
              <a:r>
                <a:rPr lang="en-GB" dirty="0">
                  <a:latin typeface="Consolas" panose="020B0609020204030204" pitchFamily="49" charset="0"/>
                </a:rPr>
                <a:t> </a:t>
              </a:r>
              <a:r>
                <a:rPr lang="en-GB" b="0" dirty="0">
                  <a:effectLst/>
                  <a:latin typeface="Consolas" panose="020B0609020204030204" pitchFamily="49" charset="0"/>
                </a:rPr>
                <a:t>rows: S</a:t>
              </a:r>
              <a:r>
                <a:rPr lang="en-GB" b="0" baseline="-25000" dirty="0">
                  <a:effectLst/>
                  <a:latin typeface="Consolas" panose="020B0609020204030204" pitchFamily="49" charset="0"/>
                </a:rPr>
                <a:t>N</a:t>
              </a:r>
            </a:p>
          </p:txBody>
        </p:sp>
      </p:grp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790A8B2-A4EA-66BD-17C2-D19B447804AB}"/>
              </a:ext>
            </a:extLst>
          </p:cNvPr>
          <p:cNvCxnSpPr>
            <a:cxnSpLocks/>
          </p:cNvCxnSpPr>
          <p:nvPr/>
        </p:nvCxnSpPr>
        <p:spPr>
          <a:xfrm flipH="1">
            <a:off x="6850365" y="2495264"/>
            <a:ext cx="584360" cy="33854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8BABD5F-0CBF-7C8D-580D-16CA50BE8A69}"/>
              </a:ext>
            </a:extLst>
          </p:cNvPr>
          <p:cNvGrpSpPr/>
          <p:nvPr/>
        </p:nvGrpSpPr>
        <p:grpSpPr>
          <a:xfrm>
            <a:off x="4797311" y="2336571"/>
            <a:ext cx="3771573" cy="2497484"/>
            <a:chOff x="4797311" y="2336571"/>
            <a:chExt cx="3771573" cy="2497484"/>
          </a:xfrm>
        </p:grpSpPr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8565D454-0885-2EDD-2FBA-09F61F874393}"/>
                </a:ext>
              </a:extLst>
            </p:cNvPr>
            <p:cNvCxnSpPr/>
            <p:nvPr/>
          </p:nvCxnSpPr>
          <p:spPr>
            <a:xfrm>
              <a:off x="5081818" y="4705815"/>
              <a:ext cx="1788364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4720D675-4076-68C2-4C23-DD1596B2B30D}"/>
                </a:ext>
              </a:extLst>
            </p:cNvPr>
            <p:cNvCxnSpPr/>
            <p:nvPr/>
          </p:nvCxnSpPr>
          <p:spPr>
            <a:xfrm flipV="1">
              <a:off x="4863075" y="2664534"/>
              <a:ext cx="0" cy="1817273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5D83C1D7-7CCF-FE78-E6BD-3869DFD06C99}"/>
                </a:ext>
              </a:extLst>
            </p:cNvPr>
            <p:cNvSpPr txBox="1"/>
            <p:nvPr/>
          </p:nvSpPr>
          <p:spPr>
            <a:xfrm>
              <a:off x="4797311" y="2336571"/>
              <a:ext cx="178417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dirty="0"/>
                <a:t>Y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2BDBFBA-43C4-CEF2-6577-C964302218F6}"/>
                </a:ext>
              </a:extLst>
            </p:cNvPr>
            <p:cNvSpPr txBox="1"/>
            <p:nvPr/>
          </p:nvSpPr>
          <p:spPr>
            <a:xfrm>
              <a:off x="7033860" y="4577575"/>
              <a:ext cx="400865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dirty="0"/>
                <a:t>X</a:t>
              </a:r>
            </a:p>
          </p:txBody>
        </p: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C6EA1E4C-E36B-8546-0097-309D4386FA8B}"/>
                </a:ext>
              </a:extLst>
            </p:cNvPr>
            <p:cNvGrpSpPr/>
            <p:nvPr/>
          </p:nvGrpSpPr>
          <p:grpSpPr>
            <a:xfrm>
              <a:off x="5081818" y="2376193"/>
              <a:ext cx="3487066" cy="2103661"/>
              <a:chOff x="5081818" y="2376193"/>
              <a:chExt cx="3487066" cy="2103661"/>
            </a:xfrm>
          </p:grpSpPr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F3B03364-9EF4-E13B-676D-C56AA10A089F}"/>
                  </a:ext>
                </a:extLst>
              </p:cNvPr>
              <p:cNvSpPr txBox="1"/>
              <p:nvPr/>
            </p:nvSpPr>
            <p:spPr>
              <a:xfrm>
                <a:off x="7557389" y="2376193"/>
                <a:ext cx="1011495" cy="270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ts val="1960"/>
                  </a:lnSpc>
                  <a:buClr>
                    <a:schemeClr val="accent1"/>
                  </a:buClr>
                </a:pPr>
                <a:r>
                  <a:rPr lang="en-US" sz="2400" dirty="0"/>
                  <a:t>Module</a:t>
                </a:r>
              </a:p>
            </p:txBody>
          </p:sp>
          <p:grpSp>
            <p:nvGrpSpPr>
              <p:cNvPr id="22" name="Gruppieren 21">
                <a:extLst>
                  <a:ext uri="{FF2B5EF4-FFF2-40B4-BE49-F238E27FC236}">
                    <a16:creationId xmlns:a16="http://schemas.microsoft.com/office/drawing/2014/main" id="{640B7781-C49E-FFD9-575C-9EDD9248F2B6}"/>
                  </a:ext>
                </a:extLst>
              </p:cNvPr>
              <p:cNvGrpSpPr/>
              <p:nvPr/>
            </p:nvGrpSpPr>
            <p:grpSpPr>
              <a:xfrm>
                <a:off x="5081818" y="2758920"/>
                <a:ext cx="1759591" cy="1720934"/>
                <a:chOff x="5081818" y="2758920"/>
                <a:chExt cx="1759591" cy="1720934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F4671C13-B6F0-2ED4-A788-398DF3C6FA6D}"/>
                    </a:ext>
                  </a:extLst>
                </p:cNvPr>
                <p:cNvSpPr/>
                <p:nvPr/>
              </p:nvSpPr>
              <p:spPr>
                <a:xfrm>
                  <a:off x="5081818" y="2759337"/>
                  <a:ext cx="50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75C33FF9-326D-1539-532F-405427265C60}"/>
                    </a:ext>
                  </a:extLst>
                </p:cNvPr>
                <p:cNvSpPr/>
                <p:nvPr/>
              </p:nvSpPr>
              <p:spPr>
                <a:xfrm>
                  <a:off x="5709613" y="2759336"/>
                  <a:ext cx="50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5511E5F3-B2D8-CEE8-EA36-E14AD3A33699}"/>
                    </a:ext>
                  </a:extLst>
                </p:cNvPr>
                <p:cNvSpPr/>
                <p:nvPr/>
              </p:nvSpPr>
              <p:spPr>
                <a:xfrm>
                  <a:off x="6337409" y="2758920"/>
                  <a:ext cx="50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66AEAF5F-A78C-622C-E5B1-3557DD24EC42}"/>
                    </a:ext>
                  </a:extLst>
                </p:cNvPr>
                <p:cNvSpPr/>
                <p:nvPr/>
              </p:nvSpPr>
              <p:spPr>
                <a:xfrm>
                  <a:off x="5081818" y="3382676"/>
                  <a:ext cx="50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C1DC3734-E6B6-EE17-C811-3C35E250323B}"/>
                    </a:ext>
                  </a:extLst>
                </p:cNvPr>
                <p:cNvSpPr/>
                <p:nvPr/>
              </p:nvSpPr>
              <p:spPr>
                <a:xfrm>
                  <a:off x="5709613" y="3382675"/>
                  <a:ext cx="50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B3B2F704-06E4-FAD3-B01E-EFF58328D1C5}"/>
                    </a:ext>
                  </a:extLst>
                </p:cNvPr>
                <p:cNvSpPr/>
                <p:nvPr/>
              </p:nvSpPr>
              <p:spPr>
                <a:xfrm>
                  <a:off x="6337409" y="3382259"/>
                  <a:ext cx="50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9FA614A8-2393-CF2B-FF0B-BBB2B65BBE28}"/>
                    </a:ext>
                  </a:extLst>
                </p:cNvPr>
                <p:cNvSpPr/>
                <p:nvPr/>
              </p:nvSpPr>
              <p:spPr>
                <a:xfrm>
                  <a:off x="5081818" y="3975854"/>
                  <a:ext cx="50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FFF888B1-5508-8031-DD8A-4522FF67709D}"/>
                    </a:ext>
                  </a:extLst>
                </p:cNvPr>
                <p:cNvSpPr/>
                <p:nvPr/>
              </p:nvSpPr>
              <p:spPr>
                <a:xfrm>
                  <a:off x="5709613" y="3975853"/>
                  <a:ext cx="50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457361D4-72BF-8376-6A1F-ED6B615E1A64}"/>
                    </a:ext>
                  </a:extLst>
                </p:cNvPr>
                <p:cNvSpPr/>
                <p:nvPr/>
              </p:nvSpPr>
              <p:spPr>
                <a:xfrm>
                  <a:off x="6337409" y="3975437"/>
                  <a:ext cx="504000" cy="504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108000" rIns="108000" bIns="108000" rtlCol="0" anchor="ctr"/>
                <a:lstStyle/>
                <a:p>
                  <a:pPr marL="180000" indent="-180000" algn="l">
                    <a:lnSpc>
                      <a:spcPts val="1960"/>
                    </a:lnSpc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</a:pP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32" name="Rechteck 31">
            <a:extLst>
              <a:ext uri="{FF2B5EF4-FFF2-40B4-BE49-F238E27FC236}">
                <a16:creationId xmlns:a16="http://schemas.microsoft.com/office/drawing/2014/main" id="{9A7C741D-B34E-7A57-888C-5DFB90712B33}"/>
              </a:ext>
            </a:extLst>
          </p:cNvPr>
          <p:cNvSpPr/>
          <p:nvPr/>
        </p:nvSpPr>
        <p:spPr>
          <a:xfrm>
            <a:off x="7434725" y="3042067"/>
            <a:ext cx="504000" cy="50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F5F03E5-D7EC-70AC-D31B-2C48A74DC8CA}"/>
              </a:ext>
            </a:extLst>
          </p:cNvPr>
          <p:cNvSpPr/>
          <p:nvPr/>
        </p:nvSpPr>
        <p:spPr>
          <a:xfrm>
            <a:off x="8062520" y="3042066"/>
            <a:ext cx="504000" cy="50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78E1C06A-9014-25F3-639E-10D3BB750E89}"/>
              </a:ext>
            </a:extLst>
          </p:cNvPr>
          <p:cNvSpPr/>
          <p:nvPr/>
        </p:nvSpPr>
        <p:spPr>
          <a:xfrm>
            <a:off x="8690316" y="3041650"/>
            <a:ext cx="504000" cy="50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A5C1C23-AC36-DECF-C636-1D8C89ABE4F4}"/>
              </a:ext>
            </a:extLst>
          </p:cNvPr>
          <p:cNvSpPr/>
          <p:nvPr/>
        </p:nvSpPr>
        <p:spPr>
          <a:xfrm>
            <a:off x="7434725" y="3665406"/>
            <a:ext cx="504000" cy="50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9B61838-C212-C63F-E29F-03A8D6E35B96}"/>
              </a:ext>
            </a:extLst>
          </p:cNvPr>
          <p:cNvSpPr/>
          <p:nvPr/>
        </p:nvSpPr>
        <p:spPr>
          <a:xfrm>
            <a:off x="8062520" y="3665405"/>
            <a:ext cx="504000" cy="50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F156EF1E-2435-848A-1683-3EAB1AB653B2}"/>
              </a:ext>
            </a:extLst>
          </p:cNvPr>
          <p:cNvSpPr/>
          <p:nvPr/>
        </p:nvSpPr>
        <p:spPr>
          <a:xfrm>
            <a:off x="8690316" y="3664989"/>
            <a:ext cx="504000" cy="50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5A5CD035-E5A1-529E-C352-4ED355CA896A}"/>
              </a:ext>
            </a:extLst>
          </p:cNvPr>
          <p:cNvCxnSpPr/>
          <p:nvPr/>
        </p:nvCxnSpPr>
        <p:spPr>
          <a:xfrm flipV="1">
            <a:off x="9422780" y="3041651"/>
            <a:ext cx="0" cy="10909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579F48C2-2ED3-0EB3-9F2C-E125483F3F9C}"/>
              </a:ext>
            </a:extLst>
          </p:cNvPr>
          <p:cNvSpPr txBox="1"/>
          <p:nvPr/>
        </p:nvSpPr>
        <p:spPr>
          <a:xfrm>
            <a:off x="9372604" y="2758921"/>
            <a:ext cx="40086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871742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FBFD35-7AEB-D408-42B7-F0277E5B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Application-Optimal Battery System Design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92F6281-9CFA-A9F4-9929-70C46B6E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3660-B8D8-47A1-91CB-666CA2C1960D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EBAEC6-FDAC-0022-E411-6C838430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163C50-C970-1E52-ED88-4533BCE4D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88C8A92-41FD-4D6A-F49C-1AC601CE4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901529"/>
          </a:xfrm>
        </p:spPr>
        <p:txBody>
          <a:bodyPr/>
          <a:lstStyle/>
          <a:p>
            <a:r>
              <a:rPr lang="en-US" dirty="0"/>
              <a:t>Levels of Freedom in Layouting Battery System Configurations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893253-6D85-0223-D54E-875DFCAFA2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11233150" cy="255134"/>
          </a:xfrm>
        </p:spPr>
        <p:txBody>
          <a:bodyPr/>
          <a:lstStyle/>
          <a:p>
            <a:r>
              <a:rPr lang="de-DE" dirty="0"/>
              <a:t>Pack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0E39249-5942-1076-9153-34C8DF8C25E0}"/>
              </a:ext>
            </a:extLst>
          </p:cNvPr>
          <p:cNvGrpSpPr/>
          <p:nvPr/>
        </p:nvGrpSpPr>
        <p:grpSpPr>
          <a:xfrm>
            <a:off x="1099192" y="2747063"/>
            <a:ext cx="3454785" cy="1734744"/>
            <a:chOff x="1150669" y="2957343"/>
            <a:chExt cx="3454785" cy="1734744"/>
          </a:xfrm>
        </p:grpSpPr>
        <p:sp>
          <p:nvSpPr>
            <p:cNvPr id="9" name="Geschweifte Klammer links 8">
              <a:extLst>
                <a:ext uri="{FF2B5EF4-FFF2-40B4-BE49-F238E27FC236}">
                  <a16:creationId xmlns:a16="http://schemas.microsoft.com/office/drawing/2014/main" id="{773EE101-AF5F-B7FE-5917-E6D1B02CD7A9}"/>
                </a:ext>
              </a:extLst>
            </p:cNvPr>
            <p:cNvSpPr/>
            <p:nvPr/>
          </p:nvSpPr>
          <p:spPr>
            <a:xfrm>
              <a:off x="4282068" y="2957343"/>
              <a:ext cx="323386" cy="1734744"/>
            </a:xfrm>
            <a:prstGeom prst="leftBrace">
              <a:avLst>
                <a:gd name="adj1" fmla="val 56609"/>
                <a:gd name="adj2" fmla="val 5064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BD9A28C-1012-F923-D0CD-C1AD839AE7A0}"/>
                </a:ext>
              </a:extLst>
            </p:cNvPr>
            <p:cNvSpPr txBox="1"/>
            <p:nvPr/>
          </p:nvSpPr>
          <p:spPr>
            <a:xfrm>
              <a:off x="1150669" y="3667258"/>
              <a:ext cx="2912657" cy="75110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1960"/>
                </a:lnSpc>
                <a:buClr>
                  <a:schemeClr val="accent1"/>
                </a:buClr>
              </a:pPr>
              <a:r>
                <a:rPr lang="en-US" b="0" dirty="0">
                  <a:effectLst/>
                  <a:latin typeface="Consolas" panose="020B0609020204030204" pitchFamily="49" charset="0"/>
                </a:rPr>
                <a:t>Number </a:t>
              </a:r>
              <a:r>
                <a:rPr lang="en-US" dirty="0">
                  <a:latin typeface="Consolas" panose="020B0609020204030204" pitchFamily="49" charset="0"/>
                </a:rPr>
                <a:t>of </a:t>
              </a:r>
              <a:r>
                <a:rPr lang="en-US" b="0" dirty="0">
                  <a:effectLst/>
                  <a:latin typeface="Consolas" panose="020B0609020204030204" pitchFamily="49" charset="0"/>
                </a:rPr>
                <a:t>Strings in</a:t>
              </a:r>
              <a:r>
                <a:rPr lang="en-US" dirty="0">
                  <a:latin typeface="Consolas" panose="020B0609020204030204" pitchFamily="49" charset="0"/>
                </a:rPr>
                <a:t> a </a:t>
              </a:r>
            </a:p>
            <a:p>
              <a:pPr>
                <a:lnSpc>
                  <a:spcPts val="1960"/>
                </a:lnSpc>
                <a:buClr>
                  <a:schemeClr val="accent1"/>
                </a:buClr>
              </a:pPr>
              <a:r>
                <a:rPr lang="en-US" b="0" dirty="0">
                  <a:effectLst/>
                  <a:latin typeface="Consolas" panose="020B0609020204030204" pitchFamily="49" charset="0"/>
                </a:rPr>
                <a:t>row: P</a:t>
              </a:r>
              <a:r>
                <a:rPr lang="en-US" baseline="-25000" dirty="0">
                  <a:latin typeface="Consolas" panose="020B0609020204030204" pitchFamily="49" charset="0"/>
                </a:rPr>
                <a:t>R</a:t>
              </a:r>
              <a:endParaRPr lang="en-US" b="0" baseline="-25000" dirty="0">
                <a:effectLst/>
                <a:latin typeface="Consolas" panose="020B0609020204030204" pitchFamily="49" charset="0"/>
              </a:endParaRPr>
            </a:p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B973E0B-7EA2-4605-FBBB-C95B5D7683A4}"/>
              </a:ext>
            </a:extLst>
          </p:cNvPr>
          <p:cNvGrpSpPr/>
          <p:nvPr/>
        </p:nvGrpSpPr>
        <p:grpSpPr>
          <a:xfrm>
            <a:off x="4863075" y="4926128"/>
            <a:ext cx="2237792" cy="701803"/>
            <a:chOff x="4560962" y="4831227"/>
            <a:chExt cx="2237792" cy="701803"/>
          </a:xfrm>
        </p:grpSpPr>
        <p:sp>
          <p:nvSpPr>
            <p:cNvPr id="12" name="Geschweifte Klammer links 11">
              <a:extLst>
                <a:ext uri="{FF2B5EF4-FFF2-40B4-BE49-F238E27FC236}">
                  <a16:creationId xmlns:a16="http://schemas.microsoft.com/office/drawing/2014/main" id="{E006FFEA-83DB-CFF8-06D0-F5AF87E28FAF}"/>
                </a:ext>
              </a:extLst>
            </p:cNvPr>
            <p:cNvSpPr/>
            <p:nvPr/>
          </p:nvSpPr>
          <p:spPr>
            <a:xfrm rot="16200000">
              <a:off x="5539004" y="4125548"/>
              <a:ext cx="323386" cy="1734744"/>
            </a:xfrm>
            <a:prstGeom prst="leftBrace">
              <a:avLst>
                <a:gd name="adj1" fmla="val 56609"/>
                <a:gd name="adj2" fmla="val 5064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BD24A10-9A53-36AB-3F2C-ACBF2AA66D65}"/>
                </a:ext>
              </a:extLst>
            </p:cNvPr>
            <p:cNvSpPr txBox="1"/>
            <p:nvPr/>
          </p:nvSpPr>
          <p:spPr>
            <a:xfrm>
              <a:off x="4560962" y="5276550"/>
              <a:ext cx="2237792" cy="2564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1960"/>
                </a:lnSpc>
                <a:buClr>
                  <a:schemeClr val="accent1"/>
                </a:buClr>
              </a:pPr>
              <a:r>
                <a:rPr lang="en-GB" dirty="0">
                  <a:latin typeface="Consolas" panose="020B0609020204030204" pitchFamily="49" charset="0"/>
                </a:rPr>
                <a:t>N</a:t>
              </a:r>
              <a:r>
                <a:rPr lang="en-GB" b="0" dirty="0">
                  <a:effectLst/>
                  <a:latin typeface="Consolas" panose="020B0609020204030204" pitchFamily="49" charset="0"/>
                </a:rPr>
                <a:t>umber of</a:t>
              </a:r>
              <a:r>
                <a:rPr lang="en-GB" dirty="0">
                  <a:latin typeface="Consolas" panose="020B0609020204030204" pitchFamily="49" charset="0"/>
                </a:rPr>
                <a:t> </a:t>
              </a:r>
              <a:r>
                <a:rPr lang="en-GB" b="0" dirty="0">
                  <a:effectLst/>
                  <a:latin typeface="Consolas" panose="020B0609020204030204" pitchFamily="49" charset="0"/>
                </a:rPr>
                <a:t>rows: P</a:t>
              </a:r>
              <a:r>
                <a:rPr lang="en-GB" b="0" baseline="-25000" dirty="0">
                  <a:effectLst/>
                  <a:latin typeface="Consolas" panose="020B0609020204030204" pitchFamily="49" charset="0"/>
                </a:rPr>
                <a:t>N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93148AE-0920-50D8-0596-2FB3EB458353}"/>
              </a:ext>
            </a:extLst>
          </p:cNvPr>
          <p:cNvGrpSpPr/>
          <p:nvPr/>
        </p:nvGrpSpPr>
        <p:grpSpPr>
          <a:xfrm>
            <a:off x="4797311" y="2336571"/>
            <a:ext cx="3531123" cy="2497484"/>
            <a:chOff x="4797311" y="2336571"/>
            <a:chExt cx="3531123" cy="2497484"/>
          </a:xfrm>
        </p:grpSpPr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BC8EB43D-4F9A-38E1-2651-6DE9BAFA6D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0365" y="2495264"/>
              <a:ext cx="584360" cy="33854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81D4BBB9-875E-3B37-A72D-4EFE87A1A6C5}"/>
                </a:ext>
              </a:extLst>
            </p:cNvPr>
            <p:cNvGrpSpPr/>
            <p:nvPr/>
          </p:nvGrpSpPr>
          <p:grpSpPr>
            <a:xfrm>
              <a:off x="4797311" y="2336571"/>
              <a:ext cx="3531123" cy="2497484"/>
              <a:chOff x="4797311" y="2336571"/>
              <a:chExt cx="3531123" cy="2497484"/>
            </a:xfrm>
          </p:grpSpPr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BAEC3B17-8E6B-A2A8-A125-B5AABCA110AF}"/>
                  </a:ext>
                </a:extLst>
              </p:cNvPr>
              <p:cNvCxnSpPr/>
              <p:nvPr/>
            </p:nvCxnSpPr>
            <p:spPr>
              <a:xfrm>
                <a:off x="5081818" y="4705815"/>
                <a:ext cx="1788364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288C3ED1-1166-D72F-4002-9035CAC37F5C}"/>
                  </a:ext>
                </a:extLst>
              </p:cNvPr>
              <p:cNvCxnSpPr/>
              <p:nvPr/>
            </p:nvCxnSpPr>
            <p:spPr>
              <a:xfrm flipV="1">
                <a:off x="4863075" y="2664534"/>
                <a:ext cx="0" cy="1817273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CA09CCB3-29B3-2449-C551-7EB9EC5DF463}"/>
                  </a:ext>
                </a:extLst>
              </p:cNvPr>
              <p:cNvSpPr txBox="1"/>
              <p:nvPr/>
            </p:nvSpPr>
            <p:spPr>
              <a:xfrm>
                <a:off x="4797311" y="2336571"/>
                <a:ext cx="178417" cy="256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ts val="1960"/>
                  </a:lnSpc>
                  <a:buClr>
                    <a:schemeClr val="accent1"/>
                  </a:buClr>
                </a:pPr>
                <a:r>
                  <a:rPr lang="en-US" dirty="0"/>
                  <a:t>Y</a:t>
                </a:r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26334EAD-DC29-8F7B-1090-5EDA2696F1F3}"/>
                  </a:ext>
                </a:extLst>
              </p:cNvPr>
              <p:cNvSpPr txBox="1"/>
              <p:nvPr/>
            </p:nvSpPr>
            <p:spPr>
              <a:xfrm>
                <a:off x="7033860" y="4577575"/>
                <a:ext cx="400865" cy="256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ts val="1960"/>
                  </a:lnSpc>
                  <a:buClr>
                    <a:schemeClr val="accent1"/>
                  </a:buClr>
                </a:pPr>
                <a:r>
                  <a:rPr lang="en-US" dirty="0"/>
                  <a:t>X</a:t>
                </a:r>
              </a:p>
            </p:txBody>
          </p:sp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79F907A4-A6AE-F64F-B15C-CF05299BFBF7}"/>
                  </a:ext>
                </a:extLst>
              </p:cNvPr>
              <p:cNvGrpSpPr/>
              <p:nvPr/>
            </p:nvGrpSpPr>
            <p:grpSpPr>
              <a:xfrm>
                <a:off x="5081818" y="2376193"/>
                <a:ext cx="3246616" cy="2103661"/>
                <a:chOff x="5081818" y="2376193"/>
                <a:chExt cx="3246616" cy="2103661"/>
              </a:xfrm>
            </p:grpSpPr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C6EB8324-AE17-1882-5820-5665B5DA5B86}"/>
                    </a:ext>
                  </a:extLst>
                </p:cNvPr>
                <p:cNvSpPr txBox="1"/>
                <p:nvPr/>
              </p:nvSpPr>
              <p:spPr>
                <a:xfrm>
                  <a:off x="7557389" y="2376193"/>
                  <a:ext cx="771045" cy="2707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lnSpc>
                      <a:spcPts val="1960"/>
                    </a:lnSpc>
                    <a:buClr>
                      <a:schemeClr val="accent1"/>
                    </a:buClr>
                  </a:pPr>
                  <a:r>
                    <a:rPr lang="en-US" sz="2400" dirty="0"/>
                    <a:t>String</a:t>
                  </a:r>
                </a:p>
              </p:txBody>
            </p:sp>
            <p:grpSp>
              <p:nvGrpSpPr>
                <p:cNvPr id="23" name="Gruppieren 22">
                  <a:extLst>
                    <a:ext uri="{FF2B5EF4-FFF2-40B4-BE49-F238E27FC236}">
                      <a16:creationId xmlns:a16="http://schemas.microsoft.com/office/drawing/2014/main" id="{29A036A2-936D-E0FE-8CD0-302461D8C15D}"/>
                    </a:ext>
                  </a:extLst>
                </p:cNvPr>
                <p:cNvGrpSpPr/>
                <p:nvPr/>
              </p:nvGrpSpPr>
              <p:grpSpPr>
                <a:xfrm>
                  <a:off x="5081818" y="2758920"/>
                  <a:ext cx="1759591" cy="1720934"/>
                  <a:chOff x="5081818" y="2758920"/>
                  <a:chExt cx="1759591" cy="1720934"/>
                </a:xfrm>
              </p:grpSpPr>
              <p:sp>
                <p:nvSpPr>
                  <p:cNvPr id="24" name="Rechteck 23">
                    <a:extLst>
                      <a:ext uri="{FF2B5EF4-FFF2-40B4-BE49-F238E27FC236}">
                        <a16:creationId xmlns:a16="http://schemas.microsoft.com/office/drawing/2014/main" id="{7218AC53-2B2B-1A2E-AA5B-0B3250E752A7}"/>
                      </a:ext>
                    </a:extLst>
                  </p:cNvPr>
                  <p:cNvSpPr/>
                  <p:nvPr/>
                </p:nvSpPr>
                <p:spPr>
                  <a:xfrm>
                    <a:off x="5081818" y="2759337"/>
                    <a:ext cx="504000" cy="504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ctr"/>
                  <a:lstStyle/>
                  <a:p>
                    <a:pPr marL="180000" indent="-180000" algn="l">
                      <a:lnSpc>
                        <a:spcPts val="1960"/>
                      </a:lnSpc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</a:pP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Rechteck 24">
                    <a:extLst>
                      <a:ext uri="{FF2B5EF4-FFF2-40B4-BE49-F238E27FC236}">
                        <a16:creationId xmlns:a16="http://schemas.microsoft.com/office/drawing/2014/main" id="{756A7C6B-6CD7-17F4-6B4E-60195FFD9257}"/>
                      </a:ext>
                    </a:extLst>
                  </p:cNvPr>
                  <p:cNvSpPr/>
                  <p:nvPr/>
                </p:nvSpPr>
                <p:spPr>
                  <a:xfrm>
                    <a:off x="5709613" y="2759336"/>
                    <a:ext cx="504000" cy="504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ctr"/>
                  <a:lstStyle/>
                  <a:p>
                    <a:pPr marL="180000" indent="-180000" algn="l">
                      <a:lnSpc>
                        <a:spcPts val="1960"/>
                      </a:lnSpc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</a:pP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Rechteck 25">
                    <a:extLst>
                      <a:ext uri="{FF2B5EF4-FFF2-40B4-BE49-F238E27FC236}">
                        <a16:creationId xmlns:a16="http://schemas.microsoft.com/office/drawing/2014/main" id="{5A5217AA-C48E-DE7F-8504-D3A8DE62D34A}"/>
                      </a:ext>
                    </a:extLst>
                  </p:cNvPr>
                  <p:cNvSpPr/>
                  <p:nvPr/>
                </p:nvSpPr>
                <p:spPr>
                  <a:xfrm>
                    <a:off x="6337409" y="2758920"/>
                    <a:ext cx="504000" cy="504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ctr"/>
                  <a:lstStyle/>
                  <a:p>
                    <a:pPr marL="180000" indent="-180000" algn="l">
                      <a:lnSpc>
                        <a:spcPts val="1960"/>
                      </a:lnSpc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</a:pP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" name="Rechteck 26">
                    <a:extLst>
                      <a:ext uri="{FF2B5EF4-FFF2-40B4-BE49-F238E27FC236}">
                        <a16:creationId xmlns:a16="http://schemas.microsoft.com/office/drawing/2014/main" id="{E317A83A-E93D-F27B-9274-ED70EF1A2006}"/>
                      </a:ext>
                    </a:extLst>
                  </p:cNvPr>
                  <p:cNvSpPr/>
                  <p:nvPr/>
                </p:nvSpPr>
                <p:spPr>
                  <a:xfrm>
                    <a:off x="5081818" y="3382676"/>
                    <a:ext cx="504000" cy="504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ctr"/>
                  <a:lstStyle/>
                  <a:p>
                    <a:pPr marL="180000" indent="-180000" algn="l">
                      <a:lnSpc>
                        <a:spcPts val="1960"/>
                      </a:lnSpc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</a:pP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Rechteck 27">
                    <a:extLst>
                      <a:ext uri="{FF2B5EF4-FFF2-40B4-BE49-F238E27FC236}">
                        <a16:creationId xmlns:a16="http://schemas.microsoft.com/office/drawing/2014/main" id="{099D2BB6-2A5C-4B9C-97AE-EF607C0C082B}"/>
                      </a:ext>
                    </a:extLst>
                  </p:cNvPr>
                  <p:cNvSpPr/>
                  <p:nvPr/>
                </p:nvSpPr>
                <p:spPr>
                  <a:xfrm>
                    <a:off x="5709613" y="3382675"/>
                    <a:ext cx="504000" cy="504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ctr"/>
                  <a:lstStyle/>
                  <a:p>
                    <a:pPr marL="180000" indent="-180000" algn="l">
                      <a:lnSpc>
                        <a:spcPts val="1960"/>
                      </a:lnSpc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</a:pP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Rechteck 28">
                    <a:extLst>
                      <a:ext uri="{FF2B5EF4-FFF2-40B4-BE49-F238E27FC236}">
                        <a16:creationId xmlns:a16="http://schemas.microsoft.com/office/drawing/2014/main" id="{2AD3F735-DEFD-E044-A4BC-A06E53C90525}"/>
                      </a:ext>
                    </a:extLst>
                  </p:cNvPr>
                  <p:cNvSpPr/>
                  <p:nvPr/>
                </p:nvSpPr>
                <p:spPr>
                  <a:xfrm>
                    <a:off x="6337409" y="3382259"/>
                    <a:ext cx="504000" cy="504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ctr"/>
                  <a:lstStyle/>
                  <a:p>
                    <a:pPr marL="180000" indent="-180000" algn="l">
                      <a:lnSpc>
                        <a:spcPts val="1960"/>
                      </a:lnSpc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</a:pP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" name="Rechteck 29">
                    <a:extLst>
                      <a:ext uri="{FF2B5EF4-FFF2-40B4-BE49-F238E27FC236}">
                        <a16:creationId xmlns:a16="http://schemas.microsoft.com/office/drawing/2014/main" id="{8F47821A-D1DF-4364-27AB-333A49D6C915}"/>
                      </a:ext>
                    </a:extLst>
                  </p:cNvPr>
                  <p:cNvSpPr/>
                  <p:nvPr/>
                </p:nvSpPr>
                <p:spPr>
                  <a:xfrm>
                    <a:off x="5081818" y="3975854"/>
                    <a:ext cx="504000" cy="504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ctr"/>
                  <a:lstStyle/>
                  <a:p>
                    <a:pPr marL="180000" indent="-180000" algn="l">
                      <a:lnSpc>
                        <a:spcPts val="1960"/>
                      </a:lnSpc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</a:pP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" name="Rechteck 30">
                    <a:extLst>
                      <a:ext uri="{FF2B5EF4-FFF2-40B4-BE49-F238E27FC236}">
                        <a16:creationId xmlns:a16="http://schemas.microsoft.com/office/drawing/2014/main" id="{B3F4E351-E353-6710-6D79-9E2AE25B5C29}"/>
                      </a:ext>
                    </a:extLst>
                  </p:cNvPr>
                  <p:cNvSpPr/>
                  <p:nvPr/>
                </p:nvSpPr>
                <p:spPr>
                  <a:xfrm>
                    <a:off x="5709613" y="3975853"/>
                    <a:ext cx="504000" cy="504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ctr"/>
                  <a:lstStyle/>
                  <a:p>
                    <a:pPr marL="180000" indent="-180000" algn="l">
                      <a:lnSpc>
                        <a:spcPts val="1960"/>
                      </a:lnSpc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</a:pP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Rechteck 31">
                    <a:extLst>
                      <a:ext uri="{FF2B5EF4-FFF2-40B4-BE49-F238E27FC236}">
                        <a16:creationId xmlns:a16="http://schemas.microsoft.com/office/drawing/2014/main" id="{9A09CC0A-CD0A-ED49-86C2-54F28525D24C}"/>
                      </a:ext>
                    </a:extLst>
                  </p:cNvPr>
                  <p:cNvSpPr/>
                  <p:nvPr/>
                </p:nvSpPr>
                <p:spPr>
                  <a:xfrm>
                    <a:off x="6337409" y="3975437"/>
                    <a:ext cx="504000" cy="5040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ctr"/>
                  <a:lstStyle/>
                  <a:p>
                    <a:pPr marL="180000" indent="-180000" algn="l">
                      <a:lnSpc>
                        <a:spcPts val="1960"/>
                      </a:lnSpc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</a:pP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33" name="Rechteck 32">
            <a:extLst>
              <a:ext uri="{FF2B5EF4-FFF2-40B4-BE49-F238E27FC236}">
                <a16:creationId xmlns:a16="http://schemas.microsoft.com/office/drawing/2014/main" id="{2C66A776-88DA-3649-E091-8C7B6170CC26}"/>
              </a:ext>
            </a:extLst>
          </p:cNvPr>
          <p:cNvSpPr/>
          <p:nvPr/>
        </p:nvSpPr>
        <p:spPr>
          <a:xfrm>
            <a:off x="7434725" y="3042067"/>
            <a:ext cx="504000" cy="50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532CA0AB-A31D-DBF9-D509-206541DB3E09}"/>
              </a:ext>
            </a:extLst>
          </p:cNvPr>
          <p:cNvSpPr/>
          <p:nvPr/>
        </p:nvSpPr>
        <p:spPr>
          <a:xfrm>
            <a:off x="8062520" y="3042066"/>
            <a:ext cx="504000" cy="50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B7555F6-B996-3334-45EC-16138AB8F31E}"/>
              </a:ext>
            </a:extLst>
          </p:cNvPr>
          <p:cNvSpPr/>
          <p:nvPr/>
        </p:nvSpPr>
        <p:spPr>
          <a:xfrm>
            <a:off x="8690316" y="3041650"/>
            <a:ext cx="504000" cy="50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776E6FF-D46D-C239-4627-F2E4321F18F6}"/>
              </a:ext>
            </a:extLst>
          </p:cNvPr>
          <p:cNvSpPr/>
          <p:nvPr/>
        </p:nvSpPr>
        <p:spPr>
          <a:xfrm>
            <a:off x="7434725" y="3665406"/>
            <a:ext cx="504000" cy="50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21993A9-97C1-A28A-01CF-0D268390D27D}"/>
              </a:ext>
            </a:extLst>
          </p:cNvPr>
          <p:cNvSpPr/>
          <p:nvPr/>
        </p:nvSpPr>
        <p:spPr>
          <a:xfrm>
            <a:off x="8062520" y="3665405"/>
            <a:ext cx="504000" cy="50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DE93839-3753-40E2-3CD5-D38C55289CD4}"/>
              </a:ext>
            </a:extLst>
          </p:cNvPr>
          <p:cNvSpPr/>
          <p:nvPr/>
        </p:nvSpPr>
        <p:spPr>
          <a:xfrm>
            <a:off x="8690316" y="3664989"/>
            <a:ext cx="504000" cy="50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A865EAB1-6025-7FFD-230B-391180A2C2FC}"/>
              </a:ext>
            </a:extLst>
          </p:cNvPr>
          <p:cNvGrpSpPr/>
          <p:nvPr/>
        </p:nvGrpSpPr>
        <p:grpSpPr>
          <a:xfrm>
            <a:off x="9652813" y="3041651"/>
            <a:ext cx="2251591" cy="1090922"/>
            <a:chOff x="9381629" y="3041651"/>
            <a:chExt cx="2251591" cy="1090922"/>
          </a:xfrm>
        </p:grpSpPr>
        <p:sp>
          <p:nvSpPr>
            <p:cNvPr id="40" name="Geschweifte Klammer rechts 39">
              <a:extLst>
                <a:ext uri="{FF2B5EF4-FFF2-40B4-BE49-F238E27FC236}">
                  <a16:creationId xmlns:a16="http://schemas.microsoft.com/office/drawing/2014/main" id="{03916679-B43D-6BE7-DE5C-217110120687}"/>
                </a:ext>
              </a:extLst>
            </p:cNvPr>
            <p:cNvSpPr/>
            <p:nvPr/>
          </p:nvSpPr>
          <p:spPr>
            <a:xfrm>
              <a:off x="9381629" y="3041651"/>
              <a:ext cx="334537" cy="1090922"/>
            </a:xfrm>
            <a:prstGeom prst="rightBrace">
              <a:avLst>
                <a:gd name="adj1" fmla="val 41667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1B40FA74-D3D6-1D96-4BD2-A67987372B78}"/>
                </a:ext>
              </a:extLst>
            </p:cNvPr>
            <p:cNvSpPr txBox="1"/>
            <p:nvPr/>
          </p:nvSpPr>
          <p:spPr>
            <a:xfrm>
              <a:off x="9910858" y="3346532"/>
              <a:ext cx="1722362" cy="5129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dirty="0">
                  <a:latin typeface="Consolas" panose="020B0609020204030204" pitchFamily="49" charset="0"/>
                </a:rPr>
                <a:t>Number of </a:t>
              </a:r>
            </a:p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dirty="0">
                  <a:latin typeface="Consolas" panose="020B0609020204030204" pitchFamily="49" charset="0"/>
                </a:rPr>
                <a:t>Layers: P</a:t>
              </a:r>
              <a:r>
                <a:rPr lang="en-US" baseline="-25000" dirty="0">
                  <a:latin typeface="Consolas" panose="020B0609020204030204" pitchFamily="49" charset="0"/>
                </a:rPr>
                <a:t>L</a:t>
              </a:r>
            </a:p>
          </p:txBody>
        </p:sp>
      </p:grp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384DC20A-DB9A-9157-CBD8-F711CDF3B287}"/>
              </a:ext>
            </a:extLst>
          </p:cNvPr>
          <p:cNvCxnSpPr/>
          <p:nvPr/>
        </p:nvCxnSpPr>
        <p:spPr>
          <a:xfrm flipV="1">
            <a:off x="9422780" y="3041651"/>
            <a:ext cx="0" cy="10909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78762951-C7FA-CE8C-0AB6-CEEC2D6D379C}"/>
              </a:ext>
            </a:extLst>
          </p:cNvPr>
          <p:cNvSpPr txBox="1"/>
          <p:nvPr/>
        </p:nvSpPr>
        <p:spPr>
          <a:xfrm>
            <a:off x="9372604" y="2758921"/>
            <a:ext cx="40086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314079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48A52-369F-D834-AC99-F4F22919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Application-Optimal Battery System Design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FA098D-8725-9E99-5AC4-DF186300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3660-B8D8-47A1-91CB-666CA2C1960D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2E90A8-919C-BEC5-6FEB-3CF5E96D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F2EE1F-9103-1E4A-061C-50D046BE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8B59525-E619-5F44-D03A-F3261C11EF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Integration: Introduction of Inevitable Overhead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6">
                <a:extLst>
                  <a:ext uri="{FF2B5EF4-FFF2-40B4-BE49-F238E27FC236}">
                    <a16:creationId xmlns:a16="http://schemas.microsoft.com/office/drawing/2014/main" id="{EF559388-34C3-E3D2-8D2E-B119C7ED3BA3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478199" y="1703388"/>
                <a:ext cx="11233150" cy="2683492"/>
              </a:xfrm>
            </p:spPr>
            <p:txBody>
              <a:bodyPr/>
              <a:lstStyle/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Introduction of the overhead factors 𝑂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Overhead factors describe additional weight and volume caused by the cooling system, busbars, contactors, …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Defining system dimensions:</a:t>
                </a:r>
              </a:p>
              <a:p>
                <a:pPr marL="465750" lvl="3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Pack width: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𝑃𝑁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𝑆𝑁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𝑀𝑁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𝐶𝑁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𝐶𝑒𝑙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  <a:latin typeface="+mn-lt"/>
                </a:endParaRPr>
              </a:p>
              <a:p>
                <a:pPr marL="465750" lvl="3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Pack length: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𝑃𝑅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𝑆𝑅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𝑀𝑅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𝐶𝑅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𝐶𝑒𝑙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𝐿𝑒𝑛𝑔𝑡h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  <a:latin typeface="+mn-lt"/>
                </a:endParaRPr>
              </a:p>
              <a:p>
                <a:pPr marL="465750" lvl="3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Pack height: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𝑃𝐿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𝑆𝐿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𝐶𝑒𝑙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  <a:latin typeface="+mn-lt"/>
                </a:endParaRPr>
              </a:p>
              <a:p>
                <a:pPr marL="465750" lvl="3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Pack volume: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7" name="Textplatzhalter 6">
                <a:extLst>
                  <a:ext uri="{FF2B5EF4-FFF2-40B4-BE49-F238E27FC236}">
                    <a16:creationId xmlns:a16="http://schemas.microsoft.com/office/drawing/2014/main" id="{EF559388-34C3-E3D2-8D2E-B119C7ED3B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478199" y="1703388"/>
                <a:ext cx="11233150" cy="2683492"/>
              </a:xfrm>
              <a:blipFill>
                <a:blip r:embed="rId2"/>
                <a:stretch>
                  <a:fillRect l="-868" t="-20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299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A11C8-D261-C902-0DED-BF162597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Application-Optimal Battery System Design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0D470D2-19AC-ABF2-B476-F5E68CB5A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3660-B8D8-47A1-91CB-666CA2C1960D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F558AB-BA2D-9F5D-22DC-1B2C241D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EEB498-64C1-D724-E494-F834C088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4C2DE38-BF04-32FE-1D8A-351590E38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Defining the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6">
                <a:extLst>
                  <a:ext uri="{FF2B5EF4-FFF2-40B4-BE49-F238E27FC236}">
                    <a16:creationId xmlns:a16="http://schemas.microsoft.com/office/drawing/2014/main" id="{08DBBF2C-2C81-C5D4-42A6-2419D53C9B07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478199" y="1703388"/>
                <a:ext cx="11233150" cy="4001480"/>
              </a:xfrm>
            </p:spPr>
            <p:txBody>
              <a:bodyPr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Defining the optimization problem:</a:t>
                </a:r>
              </a:p>
              <a:p>
                <a:r>
                  <a:rPr lang="en-US" sz="1400" b="0" dirty="0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b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𝐶𝑒𝑙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𝐶𝑎𝑝𝑎𝑐𝑖𝑡𝑦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b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𝐶𝑒𝑙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𝑉𝑜𝑙𝑡𝑎𝑔𝑒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b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𝐶𝑒𝑙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𝑉𝑜𝑙𝑡𝑎𝑔𝑒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≤60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b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b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b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b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b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b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with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as required capacity and voltage and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 as maximal width, length and height </a:t>
                </a:r>
              </a:p>
            </p:txBody>
          </p:sp>
        </mc:Choice>
        <mc:Fallback xmlns="">
          <p:sp>
            <p:nvSpPr>
              <p:cNvPr id="7" name="Textplatzhalter 6">
                <a:extLst>
                  <a:ext uri="{FF2B5EF4-FFF2-40B4-BE49-F238E27FC236}">
                    <a16:creationId xmlns:a16="http://schemas.microsoft.com/office/drawing/2014/main" id="{08DBBF2C-2C81-C5D4-42A6-2419D53C9B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478199" y="1703388"/>
                <a:ext cx="11233150" cy="4001480"/>
              </a:xfrm>
              <a:blipFill>
                <a:blip r:embed="rId2"/>
                <a:stretch>
                  <a:fillRect l="-977" t="-1218" b="-16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6794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914E4F-9A76-A81D-4154-2F2AE898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Application-Optimal Battery System Design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9E97DF-86F8-00B5-6716-C9DE25DB1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3660-B8D8-47A1-91CB-666CA2C1960D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94C68D-AC5F-8A30-5B72-FA28D6D74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43086E-845B-9C5A-BC5E-ECA95200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002C243-43D8-9627-6ED8-93F89CFA52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Possible ways to solve the </a:t>
            </a:r>
            <a:r>
              <a:rPr lang="en-US" dirty="0"/>
              <a:t>Optimization Problem</a:t>
            </a:r>
            <a:r>
              <a:rPr lang="de-DE" dirty="0"/>
              <a:t> 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37AC2CD-37D0-573A-B8CF-E5DB281B21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11233150" cy="2146100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An optimization algorithm generating more than one valid solution is needed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Evolutional algorithm could also solve these kind of integer optimization programs, but with a lot of overhead for smaller battery systems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The computation cost of the backtracking algorithm increases with O(z5), where z is the maximum search depth (max parameter value)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Defining maximum values for the parameters at the beginning would reduce the computation cost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The parameter sets related to the parallel or the series connection can be considered as separate optimization program</a:t>
            </a:r>
          </a:p>
        </p:txBody>
      </p:sp>
    </p:spTree>
    <p:extLst>
      <p:ext uri="{BB962C8B-B14F-4D97-AF65-F5344CB8AC3E}">
        <p14:creationId xmlns:p14="http://schemas.microsoft.com/office/powerpoint/2010/main" val="2199451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98844E-E50A-B63F-7F00-B348B436F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Application-Optimal Battery System Design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3856E5-694A-1041-6DD7-89B77CD66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3660-B8D8-47A1-91CB-666CA2C1960D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FCBF81-9A8F-D738-5241-C909B9B7C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604AC8-CA49-EEC7-E761-6871AFA4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B03744-A01A-C33A-E3C2-1A1ECC4F1C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Modified Backtracking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145920C-110E-5F10-ACF2-0098A65657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11233150" cy="738023"/>
          </a:xfrm>
        </p:spPr>
        <p:txBody>
          <a:bodyPr/>
          <a:lstStyle/>
          <a:p>
            <a:r>
              <a:rPr lang="en-US" dirty="0"/>
              <a:t>Solving optimization problem with a modified backtracking algorithm:</a:t>
            </a:r>
          </a:p>
          <a:p>
            <a:r>
              <a:rPr lang="en-US" sz="1400" dirty="0">
                <a:solidFill>
                  <a:schemeClr val="tx1"/>
                </a:solidFill>
                <a:latin typeface="+mn-lt"/>
              </a:rPr>
              <a:t>Example for capacity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C6F926E-CBCE-A8B0-3BA9-2018A51350A8}"/>
              </a:ext>
            </a:extLst>
          </p:cNvPr>
          <p:cNvGrpSpPr/>
          <p:nvPr/>
        </p:nvGrpSpPr>
        <p:grpSpPr>
          <a:xfrm>
            <a:off x="2685727" y="4521848"/>
            <a:ext cx="814790" cy="435070"/>
            <a:chOff x="5675971" y="2253098"/>
            <a:chExt cx="1175821" cy="572061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A5B5A3BF-4651-2382-69AD-8EBC3F6572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5971" y="2253098"/>
              <a:ext cx="474559" cy="57206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ABAEA6C5-8926-0FAD-1725-9E5270073DBF}"/>
                </a:ext>
              </a:extLst>
            </p:cNvPr>
            <p:cNvCxnSpPr/>
            <p:nvPr/>
          </p:nvCxnSpPr>
          <p:spPr>
            <a:xfrm>
              <a:off x="6278136" y="2253098"/>
              <a:ext cx="0" cy="57206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09198684-5CD4-D3A9-3E94-7CA61C1856D9}"/>
                </a:ext>
              </a:extLst>
            </p:cNvPr>
            <p:cNvCxnSpPr/>
            <p:nvPr/>
          </p:nvCxnSpPr>
          <p:spPr>
            <a:xfrm>
              <a:off x="6405743" y="2253098"/>
              <a:ext cx="446049" cy="57206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DD55314-389A-649C-C512-A952ED21DA14}"/>
              </a:ext>
            </a:extLst>
          </p:cNvPr>
          <p:cNvGrpSpPr/>
          <p:nvPr/>
        </p:nvGrpSpPr>
        <p:grpSpPr>
          <a:xfrm>
            <a:off x="4120360" y="2345959"/>
            <a:ext cx="814790" cy="435070"/>
            <a:chOff x="5675971" y="2253098"/>
            <a:chExt cx="1175821" cy="572061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31A69243-5494-9C2E-15DB-BF05A35FA2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5971" y="2253098"/>
              <a:ext cx="474559" cy="57206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9472953-1AE5-29E2-84D1-8C0A119D0D19}"/>
                </a:ext>
              </a:extLst>
            </p:cNvPr>
            <p:cNvCxnSpPr/>
            <p:nvPr/>
          </p:nvCxnSpPr>
          <p:spPr>
            <a:xfrm>
              <a:off x="6278136" y="2253098"/>
              <a:ext cx="0" cy="57206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74CA96EE-5E2E-64F9-AC39-1E5FDACC1903}"/>
                </a:ext>
              </a:extLst>
            </p:cNvPr>
            <p:cNvCxnSpPr/>
            <p:nvPr/>
          </p:nvCxnSpPr>
          <p:spPr>
            <a:xfrm>
              <a:off x="6405743" y="2253098"/>
              <a:ext cx="446049" cy="57206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3CA248E-C169-8270-3DDA-D8B9C66ED7E8}"/>
              </a:ext>
            </a:extLst>
          </p:cNvPr>
          <p:cNvGrpSpPr/>
          <p:nvPr/>
        </p:nvGrpSpPr>
        <p:grpSpPr>
          <a:xfrm>
            <a:off x="3583524" y="3060338"/>
            <a:ext cx="814790" cy="435070"/>
            <a:chOff x="5675971" y="2253098"/>
            <a:chExt cx="1175821" cy="572061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E717E97-E00F-871E-8A88-591329A5FC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5971" y="2253098"/>
              <a:ext cx="474559" cy="57206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87CBD94-657A-8D87-354A-B73207F63AA8}"/>
                </a:ext>
              </a:extLst>
            </p:cNvPr>
            <p:cNvCxnSpPr/>
            <p:nvPr/>
          </p:nvCxnSpPr>
          <p:spPr>
            <a:xfrm>
              <a:off x="6278136" y="2253098"/>
              <a:ext cx="0" cy="57206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645A10FD-1DE1-67A9-5E5A-893A45B55ADD}"/>
                </a:ext>
              </a:extLst>
            </p:cNvPr>
            <p:cNvCxnSpPr/>
            <p:nvPr/>
          </p:nvCxnSpPr>
          <p:spPr>
            <a:xfrm>
              <a:off x="6405743" y="2253098"/>
              <a:ext cx="446049" cy="57206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245DF5B-DC4A-8B41-49F9-034035FC8CF6}"/>
              </a:ext>
            </a:extLst>
          </p:cNvPr>
          <p:cNvGrpSpPr/>
          <p:nvPr/>
        </p:nvGrpSpPr>
        <p:grpSpPr>
          <a:xfrm>
            <a:off x="3093122" y="3796683"/>
            <a:ext cx="814790" cy="435070"/>
            <a:chOff x="5675971" y="2253098"/>
            <a:chExt cx="1175821" cy="572061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1A955B4B-B4A3-B249-0C96-390CE7176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5971" y="2253098"/>
              <a:ext cx="474559" cy="57206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86552B-F358-0292-9879-89F37CB110BD}"/>
                </a:ext>
              </a:extLst>
            </p:cNvPr>
            <p:cNvCxnSpPr/>
            <p:nvPr/>
          </p:nvCxnSpPr>
          <p:spPr>
            <a:xfrm>
              <a:off x="6278136" y="2253098"/>
              <a:ext cx="0" cy="57206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49EE96DD-9C95-FDF1-B7D5-2B00E8447961}"/>
                </a:ext>
              </a:extLst>
            </p:cNvPr>
            <p:cNvCxnSpPr/>
            <p:nvPr/>
          </p:nvCxnSpPr>
          <p:spPr>
            <a:xfrm>
              <a:off x="6405743" y="2253098"/>
              <a:ext cx="446049" cy="57206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5C8C779-24E6-8AB9-2454-9AA57032F74F}"/>
              </a:ext>
            </a:extLst>
          </p:cNvPr>
          <p:cNvGrpSpPr/>
          <p:nvPr/>
        </p:nvGrpSpPr>
        <p:grpSpPr>
          <a:xfrm>
            <a:off x="2199785" y="5207379"/>
            <a:ext cx="814790" cy="435070"/>
            <a:chOff x="5675971" y="2253098"/>
            <a:chExt cx="1175821" cy="572061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9819CCB-8250-0A82-2F69-A40E63B987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5971" y="2253098"/>
              <a:ext cx="474559" cy="57206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0DB1336A-46C3-4EE0-09D3-92641D51C972}"/>
                </a:ext>
              </a:extLst>
            </p:cNvPr>
            <p:cNvCxnSpPr/>
            <p:nvPr/>
          </p:nvCxnSpPr>
          <p:spPr>
            <a:xfrm>
              <a:off x="6278136" y="2253098"/>
              <a:ext cx="0" cy="57206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1EF878-5AF3-5C92-1BB0-6FBBC21E1EF3}"/>
                </a:ext>
              </a:extLst>
            </p:cNvPr>
            <p:cNvCxnSpPr/>
            <p:nvPr/>
          </p:nvCxnSpPr>
          <p:spPr>
            <a:xfrm>
              <a:off x="6405743" y="2253098"/>
              <a:ext cx="446049" cy="57206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5DE77BBA-E48E-AAEB-8A94-733A7EA82306}"/>
              </a:ext>
            </a:extLst>
          </p:cNvPr>
          <p:cNvSpPr txBox="1"/>
          <p:nvPr/>
        </p:nvSpPr>
        <p:spPr>
          <a:xfrm>
            <a:off x="4358898" y="2022320"/>
            <a:ext cx="397545" cy="2385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en-US" sz="1400" dirty="0">
                <a:latin typeface="Consolas" panose="020B0609020204030204" pitchFamily="49" charset="0"/>
              </a:rPr>
              <a:t>Root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57172C5-1788-C66B-85AE-8CB4D80F1401}"/>
              </a:ext>
            </a:extLst>
          </p:cNvPr>
          <p:cNvSpPr txBox="1"/>
          <p:nvPr/>
        </p:nvSpPr>
        <p:spPr>
          <a:xfrm>
            <a:off x="3237221" y="2787351"/>
            <a:ext cx="2095125" cy="2451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en-US" sz="1600" dirty="0">
                <a:latin typeface="Consolas" panose="020B0609020204030204" pitchFamily="49" charset="0"/>
              </a:rPr>
              <a:t>P</a:t>
            </a:r>
            <a:r>
              <a:rPr lang="en-US" sz="1600" baseline="-25000" dirty="0">
                <a:latin typeface="Consolas" panose="020B0609020204030204" pitchFamily="49" charset="0"/>
              </a:rPr>
              <a:t>L</a:t>
            </a:r>
            <a:r>
              <a:rPr lang="en-US" sz="1600" dirty="0">
                <a:latin typeface="Consolas" panose="020B0609020204030204" pitchFamily="49" charset="0"/>
              </a:rPr>
              <a:t>     1   2   3  …</a:t>
            </a:r>
            <a:endParaRPr lang="en-US" sz="1600" baseline="-25000" dirty="0">
              <a:latin typeface="Consolas" panose="020B0609020204030204" pitchFamily="49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16F367C-06CF-0BDE-4E48-9BAF539F3708}"/>
              </a:ext>
            </a:extLst>
          </p:cNvPr>
          <p:cNvSpPr txBox="1"/>
          <p:nvPr/>
        </p:nvSpPr>
        <p:spPr>
          <a:xfrm>
            <a:off x="2705484" y="3530208"/>
            <a:ext cx="2095125" cy="2451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en-US" sz="1600" dirty="0">
                <a:latin typeface="Consolas" panose="020B0609020204030204" pitchFamily="49" charset="0"/>
              </a:rPr>
              <a:t>P</a:t>
            </a:r>
            <a:r>
              <a:rPr lang="en-US" sz="1600" baseline="-25000" dirty="0">
                <a:latin typeface="Consolas" panose="020B0609020204030204" pitchFamily="49" charset="0"/>
              </a:rPr>
              <a:t>N</a:t>
            </a:r>
            <a:r>
              <a:rPr lang="en-US" sz="1600" dirty="0">
                <a:latin typeface="Consolas" panose="020B0609020204030204" pitchFamily="49" charset="0"/>
              </a:rPr>
              <a:t>     1   2   3  …</a:t>
            </a:r>
            <a:endParaRPr lang="en-US" sz="1600" baseline="-25000" dirty="0">
              <a:latin typeface="Consolas" panose="020B0609020204030204" pitchFamily="49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1955CB3-B34F-BE0D-3B99-D325ECD9BDB4}"/>
              </a:ext>
            </a:extLst>
          </p:cNvPr>
          <p:cNvSpPr txBox="1"/>
          <p:nvPr/>
        </p:nvSpPr>
        <p:spPr>
          <a:xfrm>
            <a:off x="2298408" y="4261929"/>
            <a:ext cx="2095125" cy="2451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en-US" sz="1600" dirty="0">
                <a:latin typeface="Consolas" panose="020B0609020204030204" pitchFamily="49" charset="0"/>
              </a:rPr>
              <a:t>P</a:t>
            </a:r>
            <a:r>
              <a:rPr lang="en-US" sz="1600" baseline="-25000" dirty="0">
                <a:latin typeface="Consolas" panose="020B0609020204030204" pitchFamily="49" charset="0"/>
              </a:rPr>
              <a:t>R</a:t>
            </a:r>
            <a:r>
              <a:rPr lang="en-US" sz="1600" dirty="0">
                <a:latin typeface="Consolas" panose="020B0609020204030204" pitchFamily="49" charset="0"/>
              </a:rPr>
              <a:t>     1   2   3  …</a:t>
            </a:r>
            <a:endParaRPr lang="en-US" sz="1600" baseline="-25000" dirty="0">
              <a:latin typeface="Consolas" panose="020B0609020204030204" pitchFamily="49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4ACF1C3-22EC-5DDE-FC35-AA8E71227FEA}"/>
              </a:ext>
            </a:extLst>
          </p:cNvPr>
          <p:cNvSpPr txBox="1"/>
          <p:nvPr/>
        </p:nvSpPr>
        <p:spPr>
          <a:xfrm>
            <a:off x="1818232" y="4965065"/>
            <a:ext cx="2095125" cy="2451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en-US" sz="1600" dirty="0">
                <a:latin typeface="Consolas" panose="020B0609020204030204" pitchFamily="49" charset="0"/>
              </a:rPr>
              <a:t>C</a:t>
            </a:r>
            <a:r>
              <a:rPr lang="en-US" sz="1600" baseline="-25000" dirty="0">
                <a:latin typeface="Consolas" panose="020B0609020204030204" pitchFamily="49" charset="0"/>
              </a:rPr>
              <a:t>N</a:t>
            </a:r>
            <a:r>
              <a:rPr lang="en-US" sz="1600" dirty="0">
                <a:latin typeface="Consolas" panose="020B0609020204030204" pitchFamily="49" charset="0"/>
              </a:rPr>
              <a:t>     1   2   3  …</a:t>
            </a:r>
            <a:endParaRPr lang="en-US" sz="1600" baseline="-25000" dirty="0">
              <a:latin typeface="Consolas" panose="020B0609020204030204" pitchFamily="49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4637E6E-76B6-D597-8B49-FA076971FE47}"/>
              </a:ext>
            </a:extLst>
          </p:cNvPr>
          <p:cNvSpPr txBox="1"/>
          <p:nvPr/>
        </p:nvSpPr>
        <p:spPr>
          <a:xfrm>
            <a:off x="1388048" y="5703622"/>
            <a:ext cx="2095125" cy="2451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en-US" sz="1600" dirty="0">
                <a:latin typeface="Consolas" panose="020B0609020204030204" pitchFamily="49" charset="0"/>
              </a:rPr>
              <a:t>C</a:t>
            </a:r>
            <a:r>
              <a:rPr lang="en-US" sz="1600" baseline="-25000" dirty="0">
                <a:latin typeface="Consolas" panose="020B0609020204030204" pitchFamily="49" charset="0"/>
              </a:rPr>
              <a:t>R</a:t>
            </a:r>
            <a:r>
              <a:rPr lang="en-US" sz="1600" dirty="0">
                <a:latin typeface="Consolas" panose="020B0609020204030204" pitchFamily="49" charset="0"/>
              </a:rPr>
              <a:t>     1   2   3  …</a:t>
            </a:r>
            <a:endParaRPr lang="en-US" sz="1600" baseline="-25000" dirty="0">
              <a:latin typeface="Consolas" panose="020B0609020204030204" pitchFamily="49" charset="0"/>
            </a:endParaRP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3295DC0F-D534-03CC-267B-FBCEB46CD32E}"/>
              </a:ext>
            </a:extLst>
          </p:cNvPr>
          <p:cNvGrpSpPr/>
          <p:nvPr/>
        </p:nvGrpSpPr>
        <p:grpSpPr>
          <a:xfrm>
            <a:off x="6214150" y="1978702"/>
            <a:ext cx="5012591" cy="1801542"/>
            <a:chOff x="5773334" y="3155307"/>
            <a:chExt cx="5012591" cy="1801542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3C892ED8-8918-4F37-6E93-E85A73466204}"/>
                </a:ext>
              </a:extLst>
            </p:cNvPr>
            <p:cNvGrpSpPr/>
            <p:nvPr/>
          </p:nvGrpSpPr>
          <p:grpSpPr>
            <a:xfrm>
              <a:off x="5773334" y="3429000"/>
              <a:ext cx="5012591" cy="1527849"/>
              <a:chOff x="6910869" y="2710192"/>
              <a:chExt cx="5012591" cy="1527849"/>
            </a:xfrm>
          </p:grpSpPr>
          <p:grpSp>
            <p:nvGrpSpPr>
              <p:cNvPr id="37" name="Gruppieren 36">
                <a:extLst>
                  <a:ext uri="{FF2B5EF4-FFF2-40B4-BE49-F238E27FC236}">
                    <a16:creationId xmlns:a16="http://schemas.microsoft.com/office/drawing/2014/main" id="{6EBE4FF4-897D-62D0-3A31-BA54A9F1D331}"/>
                  </a:ext>
                </a:extLst>
              </p:cNvPr>
              <p:cNvGrpSpPr/>
              <p:nvPr/>
            </p:nvGrpSpPr>
            <p:grpSpPr>
              <a:xfrm>
                <a:off x="8191204" y="2710192"/>
                <a:ext cx="814790" cy="435070"/>
                <a:chOff x="5675971" y="2253098"/>
                <a:chExt cx="1175821" cy="572061"/>
              </a:xfrm>
            </p:grpSpPr>
            <p:cxnSp>
              <p:nvCxnSpPr>
                <p:cNvPr id="46" name="Gerader Verbinder 45">
                  <a:extLst>
                    <a:ext uri="{FF2B5EF4-FFF2-40B4-BE49-F238E27FC236}">
                      <a16:creationId xmlns:a16="http://schemas.microsoft.com/office/drawing/2014/main" id="{1DF2EB88-6B7C-5FF2-DB9F-EEAC4B343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75971" y="2253098"/>
                  <a:ext cx="474559" cy="572061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Gerader Verbinder 46">
                  <a:extLst>
                    <a:ext uri="{FF2B5EF4-FFF2-40B4-BE49-F238E27FC236}">
                      <a16:creationId xmlns:a16="http://schemas.microsoft.com/office/drawing/2014/main" id="{DBD85D8A-E79E-EDF2-8031-9C8E5D583B64}"/>
                    </a:ext>
                  </a:extLst>
                </p:cNvPr>
                <p:cNvCxnSpPr/>
                <p:nvPr/>
              </p:nvCxnSpPr>
              <p:spPr>
                <a:xfrm>
                  <a:off x="6278136" y="2253098"/>
                  <a:ext cx="0" cy="572061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Gerader Verbinder 47">
                  <a:extLst>
                    <a:ext uri="{FF2B5EF4-FFF2-40B4-BE49-F238E27FC236}">
                      <a16:creationId xmlns:a16="http://schemas.microsoft.com/office/drawing/2014/main" id="{9896E301-CF9A-1A40-9E17-5E6DED08B370}"/>
                    </a:ext>
                  </a:extLst>
                </p:cNvPr>
                <p:cNvCxnSpPr/>
                <p:nvPr/>
              </p:nvCxnSpPr>
              <p:spPr>
                <a:xfrm>
                  <a:off x="6405743" y="2253098"/>
                  <a:ext cx="446049" cy="572061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uppieren 37">
                <a:extLst>
                  <a:ext uri="{FF2B5EF4-FFF2-40B4-BE49-F238E27FC236}">
                    <a16:creationId xmlns:a16="http://schemas.microsoft.com/office/drawing/2014/main" id="{18E1D8BE-474E-3C57-5E9B-3EE885DF4440}"/>
                  </a:ext>
                </a:extLst>
              </p:cNvPr>
              <p:cNvGrpSpPr/>
              <p:nvPr/>
            </p:nvGrpSpPr>
            <p:grpSpPr>
              <a:xfrm>
                <a:off x="7721398" y="3495204"/>
                <a:ext cx="814790" cy="435070"/>
                <a:chOff x="5675971" y="2253098"/>
                <a:chExt cx="1175821" cy="572061"/>
              </a:xfrm>
            </p:grpSpPr>
            <p:cxnSp>
              <p:nvCxnSpPr>
                <p:cNvPr id="43" name="Gerader Verbinder 42">
                  <a:extLst>
                    <a:ext uri="{FF2B5EF4-FFF2-40B4-BE49-F238E27FC236}">
                      <a16:creationId xmlns:a16="http://schemas.microsoft.com/office/drawing/2014/main" id="{4DF81FD3-FA48-4052-3655-9EE770F9AE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75971" y="2253098"/>
                  <a:ext cx="474559" cy="572061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Gerader Verbinder 43">
                  <a:extLst>
                    <a:ext uri="{FF2B5EF4-FFF2-40B4-BE49-F238E27FC236}">
                      <a16:creationId xmlns:a16="http://schemas.microsoft.com/office/drawing/2014/main" id="{E18BD4A4-7240-FB6F-179B-E36011B6B5FA}"/>
                    </a:ext>
                  </a:extLst>
                </p:cNvPr>
                <p:cNvCxnSpPr/>
                <p:nvPr/>
              </p:nvCxnSpPr>
              <p:spPr>
                <a:xfrm>
                  <a:off x="6278136" y="2253098"/>
                  <a:ext cx="0" cy="572061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r Verbinder 44">
                  <a:extLst>
                    <a:ext uri="{FF2B5EF4-FFF2-40B4-BE49-F238E27FC236}">
                      <a16:creationId xmlns:a16="http://schemas.microsoft.com/office/drawing/2014/main" id="{1AD17C23-A57E-039A-CD19-C5225FCBAFEC}"/>
                    </a:ext>
                  </a:extLst>
                </p:cNvPr>
                <p:cNvCxnSpPr/>
                <p:nvPr/>
              </p:nvCxnSpPr>
              <p:spPr>
                <a:xfrm>
                  <a:off x="6405743" y="2253098"/>
                  <a:ext cx="446049" cy="572061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2E12E137-8A74-33C4-F655-6197B6ABF87B}"/>
                  </a:ext>
                </a:extLst>
              </p:cNvPr>
              <p:cNvSpPr txBox="1"/>
              <p:nvPr/>
            </p:nvSpPr>
            <p:spPr>
              <a:xfrm>
                <a:off x="7334079" y="3197667"/>
                <a:ext cx="2095125" cy="245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ts val="1960"/>
                  </a:lnSpc>
                  <a:buClr>
                    <a:schemeClr val="accent1"/>
                  </a:buClr>
                </a:pPr>
                <a:r>
                  <a:rPr lang="en-US" sz="1600" dirty="0">
                    <a:latin typeface="Consolas" panose="020B0609020204030204" pitchFamily="49" charset="0"/>
                  </a:rPr>
                  <a:t>C</a:t>
                </a:r>
                <a:r>
                  <a:rPr lang="en-US" sz="1600" baseline="-25000" dirty="0">
                    <a:latin typeface="Consolas" panose="020B0609020204030204" pitchFamily="49" charset="0"/>
                  </a:rPr>
                  <a:t>N</a:t>
                </a:r>
                <a:r>
                  <a:rPr lang="en-US" sz="1600" dirty="0">
                    <a:latin typeface="Consolas" panose="020B0609020204030204" pitchFamily="49" charset="0"/>
                  </a:rPr>
                  <a:t>     1   2   3  …</a:t>
                </a:r>
                <a:endParaRPr lang="en-US" sz="1600" baseline="-250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607AD681-F57B-A48C-009E-DA8B7C22B8ED}"/>
                  </a:ext>
                </a:extLst>
              </p:cNvPr>
              <p:cNvSpPr txBox="1"/>
              <p:nvPr/>
            </p:nvSpPr>
            <p:spPr>
              <a:xfrm>
                <a:off x="6910869" y="3992909"/>
                <a:ext cx="5012591" cy="245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ts val="1960"/>
                  </a:lnSpc>
                  <a:buClr>
                    <a:schemeClr val="accent1"/>
                  </a:buClr>
                </a:pPr>
                <a:r>
                  <a:rPr lang="en-US" sz="1600" dirty="0">
                    <a:latin typeface="Consolas" panose="020B0609020204030204" pitchFamily="49" charset="0"/>
                  </a:rPr>
                  <a:t>C</a:t>
                </a:r>
                <a:r>
                  <a:rPr lang="en-US" sz="1600" baseline="-25000" dirty="0">
                    <a:latin typeface="Consolas" panose="020B0609020204030204" pitchFamily="49" charset="0"/>
                  </a:rPr>
                  <a:t>R</a:t>
                </a:r>
                <a:r>
                  <a:rPr lang="en-US" sz="1600" dirty="0">
                    <a:latin typeface="Consolas" panose="020B0609020204030204" pitchFamily="49" charset="0"/>
                  </a:rPr>
                  <a:t>     1   2   3  …  44 Req. Capacity reached</a:t>
                </a:r>
                <a:endParaRPr lang="en-US" sz="1600" baseline="-25000" dirty="0">
                  <a:latin typeface="Consolas" panose="020B0609020204030204" pitchFamily="49" charset="0"/>
                </a:endParaRPr>
              </a:p>
            </p:txBody>
          </p: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68049E7D-DA05-D97C-08BB-8C5A725AED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1641" y="3517821"/>
                <a:ext cx="851569" cy="41245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Gerade Verbindung mit Pfeil 41">
                <a:extLst>
                  <a:ext uri="{FF2B5EF4-FFF2-40B4-BE49-F238E27FC236}">
                    <a16:creationId xmlns:a16="http://schemas.microsoft.com/office/drawing/2014/main" id="{9EC52C73-011A-1A6B-61F0-DC77886B8396}"/>
                  </a:ext>
                </a:extLst>
              </p:cNvPr>
              <p:cNvCxnSpPr/>
              <p:nvPr/>
            </p:nvCxnSpPr>
            <p:spPr>
              <a:xfrm flipH="1" flipV="1">
                <a:off x="8696903" y="3442799"/>
                <a:ext cx="647819" cy="487475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999A3E50-A897-4D74-E569-399868BA2460}"/>
                </a:ext>
              </a:extLst>
            </p:cNvPr>
            <p:cNvSpPr txBox="1"/>
            <p:nvPr/>
          </p:nvSpPr>
          <p:spPr>
            <a:xfrm>
              <a:off x="7420580" y="3155307"/>
              <a:ext cx="112210" cy="2451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600" dirty="0">
                  <a:latin typeface="Consolas" panose="020B0609020204030204" pitchFamily="49" charset="0"/>
                </a:rPr>
                <a:t>…</a:t>
              </a:r>
              <a:endParaRPr lang="en-US" sz="1600" baseline="-25000" dirty="0">
                <a:latin typeface="Consolas" panose="020B0609020204030204" pitchFamily="49" charset="0"/>
              </a:endParaRPr>
            </a:p>
          </p:txBody>
        </p: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A9120A57-439D-707F-391D-FAFEEE8A324B}"/>
              </a:ext>
            </a:extLst>
          </p:cNvPr>
          <p:cNvSpPr txBox="1"/>
          <p:nvPr/>
        </p:nvSpPr>
        <p:spPr>
          <a:xfrm>
            <a:off x="6094774" y="4384495"/>
            <a:ext cx="4241546" cy="15205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Each time the requirements are fulfilled, the actual</a:t>
            </a:r>
          </a:p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en-US" sz="1400" dirty="0"/>
              <a:t>   parameter set is saved, and a new parameter set is  </a:t>
            </a:r>
          </a:p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en-US" sz="1400" dirty="0"/>
              <a:t>   searched in next branch.</a:t>
            </a:r>
          </a:p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The backtracking algorithm is only applied to obtain </a:t>
            </a:r>
          </a:p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en-US" sz="1400" dirty="0"/>
              <a:t>   all parameter sets that fulfill the voltage and capacity </a:t>
            </a:r>
          </a:p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en-US" sz="1400" dirty="0"/>
              <a:t>   requirements.</a:t>
            </a:r>
          </a:p>
        </p:txBody>
      </p:sp>
    </p:spTree>
    <p:extLst>
      <p:ext uri="{BB962C8B-B14F-4D97-AF65-F5344CB8AC3E}">
        <p14:creationId xmlns:p14="http://schemas.microsoft.com/office/powerpoint/2010/main" val="266758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B5A61E23-8663-5DA5-3074-FFDC82BF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Application-Optimal Battery System Design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768A8D7-BC83-9C4A-38EB-0D58E45DF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3660-B8D8-47A1-91CB-666CA2C1960D}" type="datetime1">
              <a:rPr lang="de-DE" noProof="0" smtClean="0"/>
              <a:t>05.05.2023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7425EA-E80A-D389-9DD3-DE0FC6D6D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IISB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E3FCA3-D04B-34F3-5E1B-E5F98E857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E973A68-B165-FE3A-D075-E35DD84554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Permutation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40F0A3E-1F41-56E7-E4BF-D78C8DDD61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5437188" cy="3554691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The number of iterations required to find all combinations of parameters that satisfy the requirement (capacitance or voltage) and act as lower bounds can be reduced by using permutations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 for the capacity: </a:t>
            </a:r>
          </a:p>
          <a:p>
            <a:pPr marL="465750" lvl="3" indent="-285750">
              <a:buFont typeface="Arial" panose="020B0604020202020204" pitchFamily="34" charset="0"/>
              <a:buChar char="•"/>
            </a:pPr>
            <a:r>
              <a:rPr lang="en-US" dirty="0"/>
              <a:t>Tuple (10,1,1,1,1) fulfills the capacity requirements then (1,10,1,1,1),(1,1,10,1,1),(1,1,1,10,1) and (1,1,1,1,10) also fulfills the requirements</a:t>
            </a:r>
          </a:p>
          <a:p>
            <a:pPr marL="465750" lvl="3" indent="-285750">
              <a:buFont typeface="Arial" panose="020B0604020202020204" pitchFamily="34" charset="0"/>
              <a:buChar char="•"/>
            </a:pPr>
            <a:r>
              <a:rPr lang="en-US" dirty="0"/>
              <a:t>The permutation induces a symmetry in the parameter space</a:t>
            </a:r>
          </a:p>
          <a:p>
            <a:pPr marL="465750" lvl="3" indent="-285750">
              <a:buFont typeface="Arial" panose="020B0604020202020204" pitchFamily="34" charset="0"/>
              <a:buChar char="•"/>
            </a:pPr>
            <a:r>
              <a:rPr lang="en-US" dirty="0"/>
              <a:t>Hence all solution for optimization problem can be found by determining the solution on one side of one of the symmetric axis and use the permutation on them</a:t>
            </a:r>
          </a:p>
          <a:p>
            <a:pPr marL="465750" lvl="3" indent="-285750">
              <a:buFont typeface="Arial" panose="020B0604020202020204" pitchFamily="34" charset="0"/>
              <a:buChar char="•"/>
            </a:pPr>
            <a:r>
              <a:rPr lang="en-US" dirty="0"/>
              <a:t>Moreover, the highest parameter minus one in the lower branch is the upper bound of the parameter of the next branch</a:t>
            </a:r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ED22718-C1E0-7F55-7B12-DD923C6A6EC7}"/>
              </a:ext>
            </a:extLst>
          </p:cNvPr>
          <p:cNvGrpSpPr/>
          <p:nvPr/>
        </p:nvGrpSpPr>
        <p:grpSpPr>
          <a:xfrm>
            <a:off x="6005378" y="2548292"/>
            <a:ext cx="894476" cy="1286375"/>
            <a:chOff x="6713835" y="2548292"/>
            <a:chExt cx="894476" cy="1286375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F784F36-F303-7EAC-A5FA-AE39C8F0CD79}"/>
                </a:ext>
              </a:extLst>
            </p:cNvPr>
            <p:cNvSpPr txBox="1"/>
            <p:nvPr/>
          </p:nvSpPr>
          <p:spPr>
            <a:xfrm>
              <a:off x="6713835" y="2548292"/>
              <a:ext cx="894476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>
                  <a:solidFill>
                    <a:srgbClr val="FF0000"/>
                  </a:solidFill>
                </a:rPr>
                <a:t>(10,1,1,1,1)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AF1B6D9-5B4F-223C-BF7E-C15183C8E158}"/>
                </a:ext>
              </a:extLst>
            </p:cNvPr>
            <p:cNvSpPr txBox="1"/>
            <p:nvPr/>
          </p:nvSpPr>
          <p:spPr>
            <a:xfrm>
              <a:off x="6753108" y="2804593"/>
              <a:ext cx="795089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>
                  <a:solidFill>
                    <a:srgbClr val="FF0000"/>
                  </a:solidFill>
                </a:rPr>
                <a:t>(5,2,1,1,1)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19AB22B-1F09-8FBD-8DB4-A5C8A55AB7CF}"/>
                </a:ext>
              </a:extLst>
            </p:cNvPr>
            <p:cNvSpPr txBox="1"/>
            <p:nvPr/>
          </p:nvSpPr>
          <p:spPr>
            <a:xfrm>
              <a:off x="6753108" y="3052499"/>
              <a:ext cx="795089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>
                  <a:solidFill>
                    <a:srgbClr val="FF0000"/>
                  </a:solidFill>
                </a:rPr>
                <a:t>(4,3,1,1,1)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7D0C9E20-2A3C-3867-B977-A84C365C3121}"/>
                </a:ext>
              </a:extLst>
            </p:cNvPr>
            <p:cNvSpPr txBox="1"/>
            <p:nvPr/>
          </p:nvSpPr>
          <p:spPr>
            <a:xfrm>
              <a:off x="6753108" y="3324512"/>
              <a:ext cx="795089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>
                  <a:solidFill>
                    <a:srgbClr val="FF0000"/>
                  </a:solidFill>
                </a:rPr>
                <a:t>(3,2,2,1,1)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96C5CDF-981C-FD32-F92B-B3B144A3C8AA}"/>
                </a:ext>
              </a:extLst>
            </p:cNvPr>
            <p:cNvSpPr txBox="1"/>
            <p:nvPr/>
          </p:nvSpPr>
          <p:spPr>
            <a:xfrm>
              <a:off x="6753108" y="3596525"/>
              <a:ext cx="795089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>
                  <a:solidFill>
                    <a:srgbClr val="FF0000"/>
                  </a:solidFill>
                </a:rPr>
                <a:t>(2,2,2,2,1)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1BA4B3B6-BF89-09C6-E2A8-ABFEA81A52C9}"/>
              </a:ext>
            </a:extLst>
          </p:cNvPr>
          <p:cNvGrpSpPr/>
          <p:nvPr/>
        </p:nvGrpSpPr>
        <p:grpSpPr>
          <a:xfrm>
            <a:off x="11187138" y="2801865"/>
            <a:ext cx="340142" cy="754948"/>
            <a:chOff x="10758769" y="2801865"/>
            <a:chExt cx="340142" cy="754948"/>
          </a:xfrm>
        </p:grpSpPr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FCAE9419-73C8-37A7-BA3F-CC0E9A156419}"/>
                </a:ext>
              </a:extLst>
            </p:cNvPr>
            <p:cNvSpPr txBox="1"/>
            <p:nvPr/>
          </p:nvSpPr>
          <p:spPr>
            <a:xfrm>
              <a:off x="10758769" y="2801865"/>
              <a:ext cx="340142" cy="2446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(…)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38FB40F7-7563-A694-3F79-8A45E6C3E90F}"/>
                </a:ext>
              </a:extLst>
            </p:cNvPr>
            <p:cNvSpPr txBox="1"/>
            <p:nvPr/>
          </p:nvSpPr>
          <p:spPr>
            <a:xfrm>
              <a:off x="10758769" y="3056998"/>
              <a:ext cx="340142" cy="2446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(…)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3ACFBFB-7935-2B74-10AF-5FCC88DD7101}"/>
                </a:ext>
              </a:extLst>
            </p:cNvPr>
            <p:cNvSpPr txBox="1"/>
            <p:nvPr/>
          </p:nvSpPr>
          <p:spPr>
            <a:xfrm>
              <a:off x="10758769" y="3312131"/>
              <a:ext cx="340142" cy="2446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(…)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D6F614E8-25FD-A92C-8B9D-2D95135D41A0}"/>
              </a:ext>
            </a:extLst>
          </p:cNvPr>
          <p:cNvGrpSpPr/>
          <p:nvPr/>
        </p:nvGrpSpPr>
        <p:grpSpPr>
          <a:xfrm>
            <a:off x="7021853" y="2544634"/>
            <a:ext cx="894476" cy="1290033"/>
            <a:chOff x="7477797" y="2544634"/>
            <a:chExt cx="894476" cy="1290033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C3F4157-41C7-F793-39B6-B846A0B02F31}"/>
                </a:ext>
              </a:extLst>
            </p:cNvPr>
            <p:cNvSpPr txBox="1"/>
            <p:nvPr/>
          </p:nvSpPr>
          <p:spPr>
            <a:xfrm>
              <a:off x="7477797" y="2544634"/>
              <a:ext cx="894476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(1,10,1,1,1)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20E93AE-493F-2ED5-7458-C168C1F84F3D}"/>
                </a:ext>
              </a:extLst>
            </p:cNvPr>
            <p:cNvSpPr txBox="1"/>
            <p:nvPr/>
          </p:nvSpPr>
          <p:spPr>
            <a:xfrm>
              <a:off x="7517070" y="2804593"/>
              <a:ext cx="795089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(2,5,1,1,1)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B1F4B80-FEF4-AC08-486A-F16039982899}"/>
                </a:ext>
              </a:extLst>
            </p:cNvPr>
            <p:cNvSpPr txBox="1"/>
            <p:nvPr/>
          </p:nvSpPr>
          <p:spPr>
            <a:xfrm>
              <a:off x="7517070" y="3052499"/>
              <a:ext cx="795089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(3,4,1,1,1)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EAA6918-3280-5F79-5739-C816DDE81A9E}"/>
                </a:ext>
              </a:extLst>
            </p:cNvPr>
            <p:cNvSpPr txBox="1"/>
            <p:nvPr/>
          </p:nvSpPr>
          <p:spPr>
            <a:xfrm>
              <a:off x="7517070" y="3324512"/>
              <a:ext cx="795089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(2,3,2,1,1)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BA4379C3-16AC-45AA-C3D5-56C762A867F3}"/>
                </a:ext>
              </a:extLst>
            </p:cNvPr>
            <p:cNvSpPr txBox="1"/>
            <p:nvPr/>
          </p:nvSpPr>
          <p:spPr>
            <a:xfrm>
              <a:off x="7517070" y="3596525"/>
              <a:ext cx="795089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(2,2,2,1,2)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3C1EF7AF-BC98-90BE-0FF6-F60C0FCE8B76}"/>
              </a:ext>
            </a:extLst>
          </p:cNvPr>
          <p:cNvGrpSpPr/>
          <p:nvPr/>
        </p:nvGrpSpPr>
        <p:grpSpPr>
          <a:xfrm>
            <a:off x="8038328" y="2544634"/>
            <a:ext cx="894476" cy="1290033"/>
            <a:chOff x="8249997" y="2544634"/>
            <a:chExt cx="894476" cy="1290033"/>
          </a:xfrm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53C8D97A-10CA-9336-E5B7-47A57D51E117}"/>
                </a:ext>
              </a:extLst>
            </p:cNvPr>
            <p:cNvSpPr txBox="1"/>
            <p:nvPr/>
          </p:nvSpPr>
          <p:spPr>
            <a:xfrm>
              <a:off x="8249997" y="2544634"/>
              <a:ext cx="894476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(1,1,10,1,1)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D057B16-6EA2-BC41-6A2F-1908D648F5F1}"/>
                </a:ext>
              </a:extLst>
            </p:cNvPr>
            <p:cNvSpPr txBox="1"/>
            <p:nvPr/>
          </p:nvSpPr>
          <p:spPr>
            <a:xfrm>
              <a:off x="8289270" y="2800083"/>
              <a:ext cx="795089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(2,1,5,1,1)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80332E01-FFC1-E6BB-8B38-2E658E915F9C}"/>
                </a:ext>
              </a:extLst>
            </p:cNvPr>
            <p:cNvSpPr txBox="1"/>
            <p:nvPr/>
          </p:nvSpPr>
          <p:spPr>
            <a:xfrm>
              <a:off x="8289270" y="3052499"/>
              <a:ext cx="795089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(3,1,4,1,1)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FC48FBA2-74FB-218C-FB8F-B0D8F8B09AFD}"/>
                </a:ext>
              </a:extLst>
            </p:cNvPr>
            <p:cNvSpPr txBox="1"/>
            <p:nvPr/>
          </p:nvSpPr>
          <p:spPr>
            <a:xfrm>
              <a:off x="8289270" y="3324512"/>
              <a:ext cx="795089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(2,2,3,1,1)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F718B2A5-7FBA-D7B8-5994-903428393580}"/>
                </a:ext>
              </a:extLst>
            </p:cNvPr>
            <p:cNvSpPr txBox="1"/>
            <p:nvPr/>
          </p:nvSpPr>
          <p:spPr>
            <a:xfrm>
              <a:off x="8289270" y="3596525"/>
              <a:ext cx="795089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(2,2,1,2,2)</a:t>
              </a: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DAC2A139-478C-16A9-FD36-2BE2A57BFFD0}"/>
              </a:ext>
            </a:extLst>
          </p:cNvPr>
          <p:cNvGrpSpPr/>
          <p:nvPr/>
        </p:nvGrpSpPr>
        <p:grpSpPr>
          <a:xfrm>
            <a:off x="9054803" y="2535538"/>
            <a:ext cx="894476" cy="1299129"/>
            <a:chOff x="8997483" y="2535538"/>
            <a:chExt cx="894476" cy="1299129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9A0B346-24A7-2DE2-94FD-D1C347D5BDBF}"/>
                </a:ext>
              </a:extLst>
            </p:cNvPr>
            <p:cNvSpPr txBox="1"/>
            <p:nvPr/>
          </p:nvSpPr>
          <p:spPr>
            <a:xfrm>
              <a:off x="8997483" y="2535538"/>
              <a:ext cx="894476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(1,1,1,10,1)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D47C16C9-1118-9D06-4804-42D8026B8757}"/>
                </a:ext>
              </a:extLst>
            </p:cNvPr>
            <p:cNvSpPr txBox="1"/>
            <p:nvPr/>
          </p:nvSpPr>
          <p:spPr>
            <a:xfrm>
              <a:off x="9036756" y="2801865"/>
              <a:ext cx="795089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(2,1,1,5,1)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2DEBC30-DE1F-D848-A3DE-3141837784DA}"/>
                </a:ext>
              </a:extLst>
            </p:cNvPr>
            <p:cNvSpPr txBox="1"/>
            <p:nvPr/>
          </p:nvSpPr>
          <p:spPr>
            <a:xfrm>
              <a:off x="9036756" y="3052499"/>
              <a:ext cx="795089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(3,1,1,4,1)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A355F149-A02F-91B6-61CB-B4435F0A54DD}"/>
                </a:ext>
              </a:extLst>
            </p:cNvPr>
            <p:cNvSpPr txBox="1"/>
            <p:nvPr/>
          </p:nvSpPr>
          <p:spPr>
            <a:xfrm>
              <a:off x="9036756" y="3324512"/>
              <a:ext cx="795089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(2,2,1,3,1)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A7CAFA1-2C07-0E7A-F288-9AECFFFBD587}"/>
                </a:ext>
              </a:extLst>
            </p:cNvPr>
            <p:cNvSpPr txBox="1"/>
            <p:nvPr/>
          </p:nvSpPr>
          <p:spPr>
            <a:xfrm>
              <a:off x="9036756" y="3596525"/>
              <a:ext cx="795089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(2,1,2,2,2)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E1DA30D-0C88-CBCA-8757-D6CE09953491}"/>
              </a:ext>
            </a:extLst>
          </p:cNvPr>
          <p:cNvGrpSpPr/>
          <p:nvPr/>
        </p:nvGrpSpPr>
        <p:grpSpPr>
          <a:xfrm>
            <a:off x="10071278" y="2535538"/>
            <a:ext cx="993862" cy="1299129"/>
            <a:chOff x="9761445" y="2535538"/>
            <a:chExt cx="993862" cy="1299129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9A4F95C-5C56-551B-5D54-DEA69F55EAC1}"/>
                </a:ext>
              </a:extLst>
            </p:cNvPr>
            <p:cNvSpPr txBox="1"/>
            <p:nvPr/>
          </p:nvSpPr>
          <p:spPr>
            <a:xfrm>
              <a:off x="9761445" y="2535538"/>
              <a:ext cx="993862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(1,10,1,1,10)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6AB17CE3-1B20-55B3-6B8D-617FF024DEAC}"/>
                </a:ext>
              </a:extLst>
            </p:cNvPr>
            <p:cNvSpPr txBox="1"/>
            <p:nvPr/>
          </p:nvSpPr>
          <p:spPr>
            <a:xfrm>
              <a:off x="9839992" y="2800083"/>
              <a:ext cx="795089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(2,1,1,5,5)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FF9F23EC-AA39-0629-C0C6-BCF71AAB75C7}"/>
                </a:ext>
              </a:extLst>
            </p:cNvPr>
            <p:cNvSpPr txBox="1"/>
            <p:nvPr/>
          </p:nvSpPr>
          <p:spPr>
            <a:xfrm>
              <a:off x="9839992" y="3052499"/>
              <a:ext cx="795089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(3,1,1,1,4)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28C6BDAE-5D63-1B6D-E8FA-C7B00A481266}"/>
                </a:ext>
              </a:extLst>
            </p:cNvPr>
            <p:cNvSpPr txBox="1"/>
            <p:nvPr/>
          </p:nvSpPr>
          <p:spPr>
            <a:xfrm>
              <a:off x="9839992" y="3324512"/>
              <a:ext cx="795089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(2,2,1,1,3)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BC66ACB8-E5A0-7FBC-64C8-C304E8ACEAA9}"/>
                </a:ext>
              </a:extLst>
            </p:cNvPr>
            <p:cNvSpPr txBox="1"/>
            <p:nvPr/>
          </p:nvSpPr>
          <p:spPr>
            <a:xfrm>
              <a:off x="9839992" y="3596525"/>
              <a:ext cx="795089" cy="2381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1960"/>
                </a:lnSpc>
                <a:buClr>
                  <a:schemeClr val="accent1"/>
                </a:buClr>
              </a:pPr>
              <a:r>
                <a:rPr lang="en-US" sz="1400" dirty="0"/>
                <a:t>(1,2,2,2,2)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38510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raunhofer_Master_16-9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CDEE5"/>
        </a:solidFill>
        <a:ln w="9525">
          <a:noFill/>
        </a:ln>
      </a:spPr>
      <a:bodyPr lIns="108000" tIns="108000" rIns="108000" bIns="108000" rtlCol="0" anchor="ctr"/>
      <a:lstStyle>
        <a:defPPr marL="180000" indent="-180000" algn="l">
          <a:lnSpc>
            <a:spcPts val="1960"/>
          </a:lnSpc>
          <a:buClr>
            <a:schemeClr val="accent1"/>
          </a:buClr>
          <a:buFont typeface="Wingdings" panose="05000000000000000000" pitchFamily="2" charset="2"/>
          <a:buChar char="§"/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80000" indent="-180000" algn="l">
          <a:lnSpc>
            <a:spcPts val="1960"/>
          </a:lnSpc>
          <a:buClr>
            <a:schemeClr val="accent1"/>
          </a:buClr>
          <a:buFont typeface="Wingdings" panose="05000000000000000000" pitchFamily="2" charset="2"/>
          <a:buChar char="§"/>
          <a:defRPr sz="1400" dirty="0" smtClean="0"/>
        </a:defPPr>
      </a:lstStyle>
    </a:txDef>
  </a:objectDefaults>
  <a:extraClrSchemeLst/>
  <a:custClrLst>
    <a:custClr>
      <a:srgbClr val="179C7D"/>
    </a:custClr>
    <a:custClr>
      <a:srgbClr val="005B7F"/>
    </a:custClr>
    <a:custClr>
      <a:srgbClr val="A6BBC8"/>
    </a:custClr>
    <a:custClr>
      <a:srgbClr val="F58220"/>
    </a:custClr>
    <a:custClr>
      <a:srgbClr val="FFFFFF"/>
    </a:custClr>
    <a:custClr>
      <a:srgbClr val="337C99"/>
    </a:custClr>
    <a:custClr>
      <a:srgbClr val="669DB2"/>
    </a:custClr>
    <a:custClr>
      <a:srgbClr val="99BDCC"/>
    </a:custClr>
    <a:custClr>
      <a:srgbClr val="CCDEE5"/>
    </a:custClr>
    <a:custClr>
      <a:srgbClr val="E5EEF2"/>
    </a:custClr>
    <a:custClr>
      <a:srgbClr val="1C3F52"/>
    </a:custClr>
    <a:custClr>
      <a:srgbClr val="D3C7AE"/>
    </a:custClr>
    <a:custClr>
      <a:srgbClr val="008598"/>
    </a:custClr>
    <a:custClr>
      <a:srgbClr val="39C1CD"/>
    </a:custClr>
    <a:custClr>
      <a:srgbClr val="B2D235"/>
    </a:custClr>
    <a:custClr>
      <a:srgbClr val="FDB913"/>
    </a:custClr>
    <a:custClr>
      <a:srgbClr val="BB0056"/>
    </a:custClr>
    <a:custClr>
      <a:srgbClr val="7C154D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Präsentation7" id="{14180148-20CF-4DA7-A721-921E466A1C22}" vid="{F8CF5006-811B-4D57-A7EB-E6DAF4B53F7A}"/>
    </a:ext>
  </a:extLst>
</a:theme>
</file>

<file path=ppt/theme/theme2.xml><?xml version="1.0" encoding="utf-8"?>
<a:theme xmlns:a="http://schemas.openxmlformats.org/drawingml/2006/main" name="Office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1078</Words>
  <Application>Microsoft Office PowerPoint</Application>
  <PresentationFormat>Breitbild</PresentationFormat>
  <Paragraphs>218</Paragraphs>
  <Slides>16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5" baseType="lpstr">
      <vt:lpstr>Frutiger LT Com 65 Bold</vt:lpstr>
      <vt:lpstr>Wingdings</vt:lpstr>
      <vt:lpstr>Frutiger LT Com 45 Light</vt:lpstr>
      <vt:lpstr>Arial</vt:lpstr>
      <vt:lpstr>Cambria Math</vt:lpstr>
      <vt:lpstr>Consolas</vt:lpstr>
      <vt:lpstr>Frutiger LT Com 75 Black</vt:lpstr>
      <vt:lpstr>Fraunhofer_Master_16-9</vt:lpstr>
      <vt:lpstr>think-cell Folie</vt:lpstr>
      <vt:lpstr>Automated Application-Optimal Battery System Design</vt:lpstr>
      <vt:lpstr>Automated Application-Optimal Battery System Design</vt:lpstr>
      <vt:lpstr>Automated Application-Optimal Battery System Design</vt:lpstr>
      <vt:lpstr>Automated Application-Optimal Battery System Design</vt:lpstr>
      <vt:lpstr>Automated Application-Optimal Battery System Design</vt:lpstr>
      <vt:lpstr>Automated Application-Optimal Battery System Design</vt:lpstr>
      <vt:lpstr>Automated Application-Optimal Battery System Design</vt:lpstr>
      <vt:lpstr>Automated Application-Optimal Battery System Design</vt:lpstr>
      <vt:lpstr>Automated Application-Optimal Battery System Design</vt:lpstr>
      <vt:lpstr>Automated Application-Optimal Battery System Design</vt:lpstr>
      <vt:lpstr>Automated Application-Optimal Battery System Design</vt:lpstr>
      <vt:lpstr>Automated Application-Optimal Battery System Design</vt:lpstr>
      <vt:lpstr>Automated Application-Optimal Battery System Design</vt:lpstr>
      <vt:lpstr>Automated Application-Optimal Battery System Design</vt:lpstr>
      <vt:lpstr>Automated Application-Optimal Battery System Design</vt:lpstr>
      <vt:lpstr>Automated Application-Optimal Battery System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Lange, Ariane</dc:creator>
  <cp:lastModifiedBy>Waldhör, Stefan</cp:lastModifiedBy>
  <cp:revision>233</cp:revision>
  <dcterms:created xsi:type="dcterms:W3CDTF">2022-01-20T14:43:26Z</dcterms:created>
  <dcterms:modified xsi:type="dcterms:W3CDTF">2023-05-05T08:44:53Z</dcterms:modified>
</cp:coreProperties>
</file>